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1.xml" ContentType="application/vnd.openxmlformats-officedocument.presentationml.tags+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notesSlides/notesSlide13.xml" ContentType="application/vnd.openxmlformats-officedocument.presentationml.notesSlide+xml"/>
  <Override PartName="/ppt/tags/tag29.xml" ContentType="application/vnd.openxmlformats-officedocument.presentationml.tags+xml"/>
  <Override PartName="/ppt/notesSlides/notesSlide14.xml" ContentType="application/vnd.openxmlformats-officedocument.presentationml.notesSlide+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notesSlides/notesSlide19.xml" ContentType="application/vnd.openxmlformats-officedocument.presentationml.notesSlide+xml"/>
  <Override PartName="/ppt/tags/tag36.xml" ContentType="application/vnd.openxmlformats-officedocument.presentationml.tags+xml"/>
  <Override PartName="/ppt/notesSlides/notesSlide20.xml" ContentType="application/vnd.openxmlformats-officedocument.presentationml.notesSlide+xml"/>
  <Override PartName="/ppt/tags/tag37.xml" ContentType="application/vnd.openxmlformats-officedocument.presentationml.tags+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3" r:id="rId5"/>
  </p:sldMasterIdLst>
  <p:notesMasterIdLst>
    <p:notesMasterId r:id="rId31"/>
  </p:notesMasterIdLst>
  <p:handoutMasterIdLst>
    <p:handoutMasterId r:id="rId32"/>
  </p:handoutMasterIdLst>
  <p:sldIdLst>
    <p:sldId id="284" r:id="rId6"/>
    <p:sldId id="378" r:id="rId7"/>
    <p:sldId id="338" r:id="rId8"/>
    <p:sldId id="326" r:id="rId9"/>
    <p:sldId id="335" r:id="rId10"/>
    <p:sldId id="257" r:id="rId11"/>
    <p:sldId id="362" r:id="rId12"/>
    <p:sldId id="359" r:id="rId13"/>
    <p:sldId id="363" r:id="rId14"/>
    <p:sldId id="364" r:id="rId15"/>
    <p:sldId id="372" r:id="rId16"/>
    <p:sldId id="349" r:id="rId17"/>
    <p:sldId id="380" r:id="rId18"/>
    <p:sldId id="367" r:id="rId19"/>
    <p:sldId id="369" r:id="rId20"/>
    <p:sldId id="352" r:id="rId21"/>
    <p:sldId id="366" r:id="rId22"/>
    <p:sldId id="371" r:id="rId23"/>
    <p:sldId id="379" r:id="rId24"/>
    <p:sldId id="381" r:id="rId25"/>
    <p:sldId id="374" r:id="rId26"/>
    <p:sldId id="375" r:id="rId27"/>
    <p:sldId id="376" r:id="rId28"/>
    <p:sldId id="377" r:id="rId29"/>
    <p:sldId id="382" r:id="rId30"/>
  </p:sldIdLst>
  <p:sldSz cx="12192000" cy="6858000"/>
  <p:notesSz cx="6858000" cy="9144000"/>
  <p:custDataLst>
    <p:tags r:id="rId33"/>
  </p:custData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Berríos Meza" initials="RBM" lastIdx="3" clrIdx="0"/>
  <p:cmAuthor id="2" name="Paula Cruzat Castillo" initials="PCC"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4C4C4B"/>
    <a:srgbClr val="FADBDA"/>
    <a:srgbClr val="E1261E"/>
    <a:srgbClr val="F9D3D2"/>
    <a:srgbClr val="F2F2F2"/>
    <a:srgbClr val="A5A5A5"/>
    <a:srgbClr val="A68267"/>
    <a:srgbClr val="7B61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CA0B27-6B34-489A-980E-E1B7933F7C69}" v="56" dt="2024-05-07T20:12:31.11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0" autoAdjust="0"/>
    <p:restoredTop sz="94266" autoAdjust="0"/>
  </p:normalViewPr>
  <p:slideViewPr>
    <p:cSldViewPr snapToGrid="0">
      <p:cViewPr varScale="1">
        <p:scale>
          <a:sx n="87" d="100"/>
          <a:sy n="87" d="100"/>
        </p:scale>
        <p:origin x="492"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4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3D344D-74A7-4878-8CC9-D9C50094594C}"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CL"/>
        </a:p>
      </dgm:t>
    </dgm:pt>
    <dgm:pt modelId="{30B10383-3B6F-47E5-9A78-85CAEFE122CF}">
      <dgm:prSet phldrT="[Texto]" custT="1"/>
      <dgm:spPr>
        <a:solidFill>
          <a:srgbClr val="E1261E"/>
        </a:solidFill>
      </dgm:spPr>
      <dgm:t>
        <a:bodyPr/>
        <a:lstStyle/>
        <a:p>
          <a:pPr>
            <a:lnSpc>
              <a:spcPct val="100000"/>
            </a:lnSpc>
          </a:pPr>
          <a:r>
            <a:rPr lang="es-CL" sz="1600" b="1" dirty="0">
              <a:latin typeface="+mj-lt"/>
            </a:rPr>
            <a:t>1. Nacimiento legal de la empresa</a:t>
          </a:r>
          <a:endParaRPr lang="es-CL" sz="1600" dirty="0">
            <a:latin typeface="+mj-lt"/>
          </a:endParaRPr>
        </a:p>
      </dgm:t>
    </dgm:pt>
    <dgm:pt modelId="{5989B9AB-5D1E-4081-95BF-9158325B46A8}" type="parTrans" cxnId="{DBC209F2-9621-4768-AE70-50834F3AFDAB}">
      <dgm:prSet/>
      <dgm:spPr/>
      <dgm:t>
        <a:bodyPr/>
        <a:lstStyle/>
        <a:p>
          <a:endParaRPr lang="es-CL"/>
        </a:p>
      </dgm:t>
    </dgm:pt>
    <dgm:pt modelId="{0DD425F8-B46A-43AB-8B2E-20E7BD5B12CB}" type="sibTrans" cxnId="{DBC209F2-9621-4768-AE70-50834F3AFDAB}">
      <dgm:prSet/>
      <dgm:spPr/>
      <dgm:t>
        <a:bodyPr/>
        <a:lstStyle/>
        <a:p>
          <a:endParaRPr lang="es-CL"/>
        </a:p>
      </dgm:t>
    </dgm:pt>
    <dgm:pt modelId="{F7F94D37-E481-456B-B199-C1893F87AFD0}">
      <dgm:prSet phldrT="[Texto]" custT="1"/>
      <dgm:spPr/>
      <dgm:t>
        <a:bodyPr/>
        <a:lstStyle/>
        <a:p>
          <a:pPr>
            <a:lnSpc>
              <a:spcPct val="100000"/>
            </a:lnSpc>
            <a:buFont typeface="+mj-lt"/>
            <a:buAutoNum type="alphaLcParenR"/>
          </a:pPr>
          <a:r>
            <a:rPr lang="es-CL" sz="1600" dirty="0">
              <a:latin typeface="+mn-lt"/>
            </a:rPr>
            <a:t> Decidir tipo de persona y empresa</a:t>
          </a:r>
        </a:p>
      </dgm:t>
    </dgm:pt>
    <dgm:pt modelId="{C880ED05-7C2E-4257-9CE3-640BA7A2B478}" type="parTrans" cxnId="{57083232-DE79-4F26-B23F-80846DC3D0B8}">
      <dgm:prSet/>
      <dgm:spPr/>
      <dgm:t>
        <a:bodyPr/>
        <a:lstStyle/>
        <a:p>
          <a:endParaRPr lang="es-CL"/>
        </a:p>
      </dgm:t>
    </dgm:pt>
    <dgm:pt modelId="{B8F4F378-466B-40CC-B177-AFC7CC92ED99}" type="sibTrans" cxnId="{57083232-DE79-4F26-B23F-80846DC3D0B8}">
      <dgm:prSet/>
      <dgm:spPr/>
      <dgm:t>
        <a:bodyPr/>
        <a:lstStyle/>
        <a:p>
          <a:endParaRPr lang="es-CL"/>
        </a:p>
      </dgm:t>
    </dgm:pt>
    <dgm:pt modelId="{FD1CA756-CC06-44DE-8F1A-73586162FFF8}">
      <dgm:prSet phldrT="[Texto]" custT="1"/>
      <dgm:spPr>
        <a:solidFill>
          <a:srgbClr val="E1261E"/>
        </a:solidFill>
      </dgm:spPr>
      <dgm:t>
        <a:bodyPr/>
        <a:lstStyle/>
        <a:p>
          <a:pPr>
            <a:lnSpc>
              <a:spcPct val="100000"/>
            </a:lnSpc>
          </a:pPr>
          <a:r>
            <a:rPr lang="es-CL" sz="1600" b="1" dirty="0">
              <a:latin typeface="+mj-lt"/>
            </a:rPr>
            <a:t>2. Habilitación tributaria</a:t>
          </a:r>
          <a:endParaRPr lang="es-CL" sz="1600" dirty="0">
            <a:latin typeface="+mj-lt"/>
          </a:endParaRPr>
        </a:p>
      </dgm:t>
    </dgm:pt>
    <dgm:pt modelId="{D0137B76-1D4D-4909-8391-B054B4E9C82E}" type="parTrans" cxnId="{58C9F735-EF19-4E58-8B07-FD9EDC2B595A}">
      <dgm:prSet/>
      <dgm:spPr/>
      <dgm:t>
        <a:bodyPr/>
        <a:lstStyle/>
        <a:p>
          <a:endParaRPr lang="es-CL"/>
        </a:p>
      </dgm:t>
    </dgm:pt>
    <dgm:pt modelId="{63200226-7EA4-44D9-8544-8016E717C921}" type="sibTrans" cxnId="{58C9F735-EF19-4E58-8B07-FD9EDC2B595A}">
      <dgm:prSet/>
      <dgm:spPr/>
      <dgm:t>
        <a:bodyPr/>
        <a:lstStyle/>
        <a:p>
          <a:endParaRPr lang="es-CL"/>
        </a:p>
      </dgm:t>
    </dgm:pt>
    <dgm:pt modelId="{85F8C068-B619-4BEF-9C68-6FEEEFF92CE8}">
      <dgm:prSet phldrT="[Texto]" custT="1"/>
      <dgm:spPr/>
      <dgm:t>
        <a:bodyPr/>
        <a:lstStyle/>
        <a:p>
          <a:pPr>
            <a:lnSpc>
              <a:spcPct val="100000"/>
            </a:lnSpc>
            <a:buFont typeface="+mj-lt"/>
            <a:buAutoNum type="alphaLcParenR"/>
          </a:pPr>
          <a:r>
            <a:rPr lang="es-CL" sz="1600" dirty="0">
              <a:latin typeface="+mn-lt"/>
            </a:rPr>
            <a:t> Obtención de RUT</a:t>
          </a:r>
        </a:p>
      </dgm:t>
    </dgm:pt>
    <dgm:pt modelId="{DCBF7ACF-CDB7-465C-99C2-6D7EE1A27FC3}" type="parTrans" cxnId="{C9E5013B-D44A-413E-AB09-B1E093EABACC}">
      <dgm:prSet/>
      <dgm:spPr/>
      <dgm:t>
        <a:bodyPr/>
        <a:lstStyle/>
        <a:p>
          <a:endParaRPr lang="es-CL"/>
        </a:p>
      </dgm:t>
    </dgm:pt>
    <dgm:pt modelId="{A9EDDAAC-06D2-466D-9B7C-5DFE12CD7D87}" type="sibTrans" cxnId="{C9E5013B-D44A-413E-AB09-B1E093EABACC}">
      <dgm:prSet/>
      <dgm:spPr/>
      <dgm:t>
        <a:bodyPr/>
        <a:lstStyle/>
        <a:p>
          <a:endParaRPr lang="es-CL"/>
        </a:p>
      </dgm:t>
    </dgm:pt>
    <dgm:pt modelId="{54E135EA-8F1A-4BF5-A9F4-3E2A4DD3FCA9}">
      <dgm:prSet phldrT="[Texto]" custT="1"/>
      <dgm:spPr>
        <a:solidFill>
          <a:srgbClr val="E1261E"/>
        </a:solidFill>
      </dgm:spPr>
      <dgm:t>
        <a:bodyPr/>
        <a:lstStyle/>
        <a:p>
          <a:pPr>
            <a:lnSpc>
              <a:spcPct val="100000"/>
            </a:lnSpc>
          </a:pPr>
          <a:r>
            <a:rPr lang="es-CL" sz="1600" b="1" dirty="0">
              <a:latin typeface="+mj-lt"/>
            </a:rPr>
            <a:t>3. Patente comercial y otros permisos</a:t>
          </a:r>
          <a:endParaRPr lang="es-CL" sz="1600" dirty="0">
            <a:latin typeface="+mj-lt"/>
          </a:endParaRPr>
        </a:p>
      </dgm:t>
    </dgm:pt>
    <dgm:pt modelId="{F5229F2B-CAC6-4A63-9649-3C1F6A346412}" type="parTrans" cxnId="{344FE23B-6756-4D5F-BCD0-0B072EC0FCF5}">
      <dgm:prSet/>
      <dgm:spPr/>
      <dgm:t>
        <a:bodyPr/>
        <a:lstStyle/>
        <a:p>
          <a:endParaRPr lang="es-CL"/>
        </a:p>
      </dgm:t>
    </dgm:pt>
    <dgm:pt modelId="{65E952A5-C62E-4EE3-9D6C-756E01156A6A}" type="sibTrans" cxnId="{344FE23B-6756-4D5F-BCD0-0B072EC0FCF5}">
      <dgm:prSet/>
      <dgm:spPr/>
      <dgm:t>
        <a:bodyPr/>
        <a:lstStyle/>
        <a:p>
          <a:endParaRPr lang="es-CL"/>
        </a:p>
      </dgm:t>
    </dgm:pt>
    <dgm:pt modelId="{DB54AD63-EADE-431A-83C3-C4CB09605CD7}">
      <dgm:prSet phldrT="[Texto]" custT="1"/>
      <dgm:spPr/>
      <dgm:t>
        <a:bodyPr/>
        <a:lstStyle/>
        <a:p>
          <a:pPr>
            <a:lnSpc>
              <a:spcPct val="100000"/>
            </a:lnSpc>
            <a:buFont typeface="+mj-lt"/>
            <a:buAutoNum type="alphaLcParenR"/>
          </a:pPr>
          <a:r>
            <a:rPr lang="es-CL" sz="1800" dirty="0">
              <a:latin typeface="+mn-lt"/>
            </a:rPr>
            <a:t> </a:t>
          </a:r>
          <a:r>
            <a:rPr lang="es-CL" sz="1600" dirty="0">
              <a:latin typeface="+mn-lt"/>
            </a:rPr>
            <a:t>Patente municipal</a:t>
          </a:r>
        </a:p>
      </dgm:t>
    </dgm:pt>
    <dgm:pt modelId="{0EC1515B-81D4-4544-BC74-31BA875FA396}" type="parTrans" cxnId="{995819D6-7EA4-4E44-B6CE-4220052B5D3B}">
      <dgm:prSet/>
      <dgm:spPr/>
      <dgm:t>
        <a:bodyPr/>
        <a:lstStyle/>
        <a:p>
          <a:endParaRPr lang="es-CL"/>
        </a:p>
      </dgm:t>
    </dgm:pt>
    <dgm:pt modelId="{F1ACEB43-E095-4009-9120-D686589C7DF5}" type="sibTrans" cxnId="{995819D6-7EA4-4E44-B6CE-4220052B5D3B}">
      <dgm:prSet/>
      <dgm:spPr/>
      <dgm:t>
        <a:bodyPr/>
        <a:lstStyle/>
        <a:p>
          <a:endParaRPr lang="es-CL"/>
        </a:p>
      </dgm:t>
    </dgm:pt>
    <dgm:pt modelId="{82B909EF-E01F-45D0-83C2-EDB212EE3F16}">
      <dgm:prSet custT="1"/>
      <dgm:spPr/>
      <dgm:t>
        <a:bodyPr/>
        <a:lstStyle/>
        <a:p>
          <a:pPr>
            <a:lnSpc>
              <a:spcPct val="100000"/>
            </a:lnSpc>
            <a:buFont typeface="+mj-lt"/>
            <a:buAutoNum type="alphaLcParenR"/>
          </a:pPr>
          <a:r>
            <a:rPr lang="es-CL" sz="1600" dirty="0">
              <a:latin typeface="+mn-lt"/>
            </a:rPr>
            <a:t> Constitución legal de la sociedad</a:t>
          </a:r>
        </a:p>
      </dgm:t>
    </dgm:pt>
    <dgm:pt modelId="{1B050E74-6742-48CF-98E3-618EFC27DED4}" type="parTrans" cxnId="{1FE13F11-3DFF-4137-A153-E956DFDD48DF}">
      <dgm:prSet/>
      <dgm:spPr/>
      <dgm:t>
        <a:bodyPr/>
        <a:lstStyle/>
        <a:p>
          <a:endParaRPr lang="es-CL"/>
        </a:p>
      </dgm:t>
    </dgm:pt>
    <dgm:pt modelId="{8E596587-6965-4BEA-BD58-17AA61D0E703}" type="sibTrans" cxnId="{1FE13F11-3DFF-4137-A153-E956DFDD48DF}">
      <dgm:prSet/>
      <dgm:spPr/>
      <dgm:t>
        <a:bodyPr/>
        <a:lstStyle/>
        <a:p>
          <a:endParaRPr lang="es-CL"/>
        </a:p>
      </dgm:t>
    </dgm:pt>
    <dgm:pt modelId="{B29A32EB-2193-427A-8FA1-4DAF61A2939F}">
      <dgm:prSet custT="1"/>
      <dgm:spPr/>
      <dgm:t>
        <a:bodyPr/>
        <a:lstStyle/>
        <a:p>
          <a:pPr>
            <a:lnSpc>
              <a:spcPct val="100000"/>
            </a:lnSpc>
            <a:buFont typeface="+mj-lt"/>
            <a:buAutoNum type="alphaLcParenR"/>
          </a:pPr>
          <a:r>
            <a:rPr lang="es-CL" sz="1600" dirty="0">
              <a:latin typeface="+mn-lt"/>
            </a:rPr>
            <a:t> Publicación en el Diario Oficial</a:t>
          </a:r>
        </a:p>
      </dgm:t>
    </dgm:pt>
    <dgm:pt modelId="{3F319D61-D14A-4675-8250-42093B734FB1}" type="parTrans" cxnId="{CC69C580-2EF3-453F-9980-68847C37ABD2}">
      <dgm:prSet/>
      <dgm:spPr/>
      <dgm:t>
        <a:bodyPr/>
        <a:lstStyle/>
        <a:p>
          <a:endParaRPr lang="es-CL"/>
        </a:p>
      </dgm:t>
    </dgm:pt>
    <dgm:pt modelId="{49E80629-3237-4442-8961-18EBC6FEDD53}" type="sibTrans" cxnId="{CC69C580-2EF3-453F-9980-68847C37ABD2}">
      <dgm:prSet/>
      <dgm:spPr/>
      <dgm:t>
        <a:bodyPr/>
        <a:lstStyle/>
        <a:p>
          <a:endParaRPr lang="es-CL"/>
        </a:p>
      </dgm:t>
    </dgm:pt>
    <dgm:pt modelId="{22987702-F03A-439F-9259-462357199685}">
      <dgm:prSet custT="1"/>
      <dgm:spPr/>
      <dgm:t>
        <a:bodyPr/>
        <a:lstStyle/>
        <a:p>
          <a:pPr>
            <a:lnSpc>
              <a:spcPct val="100000"/>
            </a:lnSpc>
            <a:buFont typeface="+mj-lt"/>
            <a:buAutoNum type="alphaLcParenR"/>
          </a:pPr>
          <a:r>
            <a:rPr lang="es-CL" sz="1600" dirty="0">
              <a:latin typeface="+mn-lt"/>
            </a:rPr>
            <a:t> Inscripción en el Registro de Comercio del Conservador de Bienes Raíces</a:t>
          </a:r>
        </a:p>
      </dgm:t>
    </dgm:pt>
    <dgm:pt modelId="{5F9DFE32-1B86-4C77-84FC-E07A7CF06673}" type="parTrans" cxnId="{F6BC867D-51A2-4ED3-9303-46A3BA44F134}">
      <dgm:prSet/>
      <dgm:spPr/>
      <dgm:t>
        <a:bodyPr/>
        <a:lstStyle/>
        <a:p>
          <a:endParaRPr lang="es-CL"/>
        </a:p>
      </dgm:t>
    </dgm:pt>
    <dgm:pt modelId="{E46E8FB7-A9B2-46B1-9F9F-B8B3A442E94D}" type="sibTrans" cxnId="{F6BC867D-51A2-4ED3-9303-46A3BA44F134}">
      <dgm:prSet/>
      <dgm:spPr/>
      <dgm:t>
        <a:bodyPr/>
        <a:lstStyle/>
        <a:p>
          <a:endParaRPr lang="es-CL"/>
        </a:p>
      </dgm:t>
    </dgm:pt>
    <dgm:pt modelId="{75C6B557-93D8-4770-AE83-B9B68BBEC442}">
      <dgm:prSet custT="1"/>
      <dgm:spPr/>
      <dgm:t>
        <a:bodyPr/>
        <a:lstStyle/>
        <a:p>
          <a:pPr>
            <a:lnSpc>
              <a:spcPct val="100000"/>
            </a:lnSpc>
            <a:buFont typeface="+mj-lt"/>
            <a:buAutoNum type="alphaLcParenR"/>
          </a:pPr>
          <a:r>
            <a:rPr lang="es-CL" sz="1600" dirty="0">
              <a:latin typeface="+mn-lt"/>
            </a:rPr>
            <a:t> Iniciación de actividades</a:t>
          </a:r>
        </a:p>
      </dgm:t>
    </dgm:pt>
    <dgm:pt modelId="{B3DE0AEB-FD64-4919-BDC2-B19D61B8184E}" type="parTrans" cxnId="{94BEDED9-282B-4194-B4D3-126D13B417D4}">
      <dgm:prSet/>
      <dgm:spPr/>
      <dgm:t>
        <a:bodyPr/>
        <a:lstStyle/>
        <a:p>
          <a:endParaRPr lang="es-CL"/>
        </a:p>
      </dgm:t>
    </dgm:pt>
    <dgm:pt modelId="{9CEF6775-69C8-49EE-B268-C0E7252EC581}" type="sibTrans" cxnId="{94BEDED9-282B-4194-B4D3-126D13B417D4}">
      <dgm:prSet/>
      <dgm:spPr/>
      <dgm:t>
        <a:bodyPr/>
        <a:lstStyle/>
        <a:p>
          <a:endParaRPr lang="es-CL"/>
        </a:p>
      </dgm:t>
    </dgm:pt>
    <dgm:pt modelId="{67E85317-6A00-4575-8649-894F078C8269}">
      <dgm:prSet custT="1"/>
      <dgm:spPr/>
      <dgm:t>
        <a:bodyPr/>
        <a:lstStyle/>
        <a:p>
          <a:pPr>
            <a:lnSpc>
              <a:spcPct val="100000"/>
            </a:lnSpc>
            <a:buFont typeface="+mj-lt"/>
            <a:buAutoNum type="alphaLcParenR"/>
          </a:pPr>
          <a:r>
            <a:rPr lang="es-CL" sz="1600" dirty="0">
              <a:latin typeface="+mn-lt"/>
            </a:rPr>
            <a:t> Obtención de facturas y/o boletas</a:t>
          </a:r>
        </a:p>
      </dgm:t>
    </dgm:pt>
    <dgm:pt modelId="{B8918CB1-165A-47E6-813B-4CAA82B218E9}" type="parTrans" cxnId="{E3438E59-0269-439D-BD9C-5D27B2C901AE}">
      <dgm:prSet/>
      <dgm:spPr/>
      <dgm:t>
        <a:bodyPr/>
        <a:lstStyle/>
        <a:p>
          <a:endParaRPr lang="es-CL"/>
        </a:p>
      </dgm:t>
    </dgm:pt>
    <dgm:pt modelId="{A63B8DDA-D032-4562-83CA-CDF8C147DC3F}" type="sibTrans" cxnId="{E3438E59-0269-439D-BD9C-5D27B2C901AE}">
      <dgm:prSet/>
      <dgm:spPr/>
      <dgm:t>
        <a:bodyPr/>
        <a:lstStyle/>
        <a:p>
          <a:endParaRPr lang="es-CL"/>
        </a:p>
      </dgm:t>
    </dgm:pt>
    <dgm:pt modelId="{40E2E274-CE49-485B-9959-E75F1CAF68DF}">
      <dgm:prSet custT="1"/>
      <dgm:spPr/>
      <dgm:t>
        <a:bodyPr/>
        <a:lstStyle/>
        <a:p>
          <a:pPr>
            <a:lnSpc>
              <a:spcPct val="100000"/>
            </a:lnSpc>
            <a:buFont typeface="+mj-lt"/>
            <a:buAutoNum type="alphaLcParenR"/>
          </a:pPr>
          <a:r>
            <a:rPr lang="es-CL" sz="1600" dirty="0">
              <a:latin typeface="+mn-lt"/>
            </a:rPr>
            <a:t> e-RUT</a:t>
          </a:r>
        </a:p>
      </dgm:t>
    </dgm:pt>
    <dgm:pt modelId="{273FB457-DB2C-447B-9674-B9412B715D75}" type="parTrans" cxnId="{12BBC589-FB46-4E15-B916-A5816C73E688}">
      <dgm:prSet/>
      <dgm:spPr/>
      <dgm:t>
        <a:bodyPr/>
        <a:lstStyle/>
        <a:p>
          <a:endParaRPr lang="es-CL"/>
        </a:p>
      </dgm:t>
    </dgm:pt>
    <dgm:pt modelId="{FC582CB5-7F94-40CE-8875-8FF663F76672}" type="sibTrans" cxnId="{12BBC589-FB46-4E15-B916-A5816C73E688}">
      <dgm:prSet/>
      <dgm:spPr/>
      <dgm:t>
        <a:bodyPr/>
        <a:lstStyle/>
        <a:p>
          <a:endParaRPr lang="es-CL"/>
        </a:p>
      </dgm:t>
    </dgm:pt>
    <dgm:pt modelId="{77542035-7A2B-45FB-86AE-FBEB4D85D114}">
      <dgm:prSet custT="1"/>
      <dgm:spPr/>
      <dgm:t>
        <a:bodyPr/>
        <a:lstStyle/>
        <a:p>
          <a:pPr>
            <a:lnSpc>
              <a:spcPct val="100000"/>
            </a:lnSpc>
            <a:buFont typeface="+mj-lt"/>
            <a:buAutoNum type="alphaLcParenR"/>
          </a:pPr>
          <a:r>
            <a:rPr lang="es-CL" sz="1600" dirty="0">
              <a:latin typeface="+mn-lt"/>
            </a:rPr>
            <a:t> Permisos adicionales</a:t>
          </a:r>
        </a:p>
      </dgm:t>
    </dgm:pt>
    <dgm:pt modelId="{ADDB1648-B250-489F-8C8E-253273649CEE}" type="parTrans" cxnId="{23283D75-811F-40C3-8952-2A75658FA47F}">
      <dgm:prSet/>
      <dgm:spPr/>
      <dgm:t>
        <a:bodyPr/>
        <a:lstStyle/>
        <a:p>
          <a:endParaRPr lang="es-CL"/>
        </a:p>
      </dgm:t>
    </dgm:pt>
    <dgm:pt modelId="{6BDC992B-A54D-49F0-BF3E-42FA54BFBD39}" type="sibTrans" cxnId="{23283D75-811F-40C3-8952-2A75658FA47F}">
      <dgm:prSet/>
      <dgm:spPr/>
      <dgm:t>
        <a:bodyPr/>
        <a:lstStyle/>
        <a:p>
          <a:endParaRPr lang="es-CL"/>
        </a:p>
      </dgm:t>
    </dgm:pt>
    <dgm:pt modelId="{2A90508B-0B25-4574-9BA1-364B43186ED6}" type="pres">
      <dgm:prSet presAssocID="{F43D344D-74A7-4878-8CC9-D9C50094594C}" presName="rootnode" presStyleCnt="0">
        <dgm:presLayoutVars>
          <dgm:chMax/>
          <dgm:chPref/>
          <dgm:dir/>
          <dgm:animLvl val="lvl"/>
        </dgm:presLayoutVars>
      </dgm:prSet>
      <dgm:spPr/>
    </dgm:pt>
    <dgm:pt modelId="{82944D6D-4921-49B3-BCEA-9D047479B80B}" type="pres">
      <dgm:prSet presAssocID="{30B10383-3B6F-47E5-9A78-85CAEFE122CF}" presName="composite" presStyleCnt="0"/>
      <dgm:spPr/>
    </dgm:pt>
    <dgm:pt modelId="{F01E6ADD-BDE9-4F5D-9E00-D0F5200DCDEE}" type="pres">
      <dgm:prSet presAssocID="{30B10383-3B6F-47E5-9A78-85CAEFE122CF}" presName="bentUpArrow1" presStyleLbl="alignImgPlace1" presStyleIdx="0" presStyleCnt="2" custScaleX="181303" custScaleY="151296" custLinFactX="-29937" custLinFactNeighborX="-100000" custLinFactNeighborY="-44127"/>
      <dgm:spPr>
        <a:solidFill>
          <a:srgbClr val="F9D3D2"/>
        </a:solidFill>
      </dgm:spPr>
    </dgm:pt>
    <dgm:pt modelId="{E72B61AC-287F-4C2D-9780-DFB30F24D7B7}" type="pres">
      <dgm:prSet presAssocID="{30B10383-3B6F-47E5-9A78-85CAEFE122CF}" presName="ParentText" presStyleLbl="node1" presStyleIdx="0" presStyleCnt="3" custScaleX="143428" custScaleY="165247" custLinFactX="-41433" custLinFactNeighborX="-100000" custLinFactNeighborY="-94124">
        <dgm:presLayoutVars>
          <dgm:chMax val="1"/>
          <dgm:chPref val="1"/>
          <dgm:bulletEnabled val="1"/>
        </dgm:presLayoutVars>
      </dgm:prSet>
      <dgm:spPr/>
    </dgm:pt>
    <dgm:pt modelId="{A8715337-CAAF-4C9C-8C11-1B06D77BDEB1}" type="pres">
      <dgm:prSet presAssocID="{30B10383-3B6F-47E5-9A78-85CAEFE122CF}" presName="ChildText" presStyleLbl="revTx" presStyleIdx="0" presStyleCnt="3" custScaleX="852868" custScaleY="201893" custLinFactX="100000" custLinFactY="-14265" custLinFactNeighborX="129950" custLinFactNeighborY="-100000">
        <dgm:presLayoutVars>
          <dgm:chMax val="0"/>
          <dgm:chPref val="0"/>
          <dgm:bulletEnabled val="1"/>
        </dgm:presLayoutVars>
      </dgm:prSet>
      <dgm:spPr/>
    </dgm:pt>
    <dgm:pt modelId="{8DE1608D-441C-4A15-A290-4BC378071E3D}" type="pres">
      <dgm:prSet presAssocID="{0DD425F8-B46A-43AB-8B2E-20E7BD5B12CB}" presName="sibTrans" presStyleCnt="0"/>
      <dgm:spPr/>
    </dgm:pt>
    <dgm:pt modelId="{02DEFF2C-07C9-4662-83AF-071E0CCAE512}" type="pres">
      <dgm:prSet presAssocID="{FD1CA756-CC06-44DE-8F1A-73586162FFF8}" presName="composite" presStyleCnt="0"/>
      <dgm:spPr/>
    </dgm:pt>
    <dgm:pt modelId="{F33CDCE7-7A97-467F-8061-CB165F312158}" type="pres">
      <dgm:prSet presAssocID="{FD1CA756-CC06-44DE-8F1A-73586162FFF8}" presName="bentUpArrow1" presStyleLbl="alignImgPlace1" presStyleIdx="1" presStyleCnt="2" custScaleX="181378" custScaleY="144977" custLinFactNeighborX="-87941" custLinFactNeighborY="-24249"/>
      <dgm:spPr>
        <a:solidFill>
          <a:srgbClr val="F9D3D2"/>
        </a:solidFill>
      </dgm:spPr>
    </dgm:pt>
    <dgm:pt modelId="{F559FB95-657E-4B52-AD31-1BDBA7E2CB13}" type="pres">
      <dgm:prSet presAssocID="{FD1CA756-CC06-44DE-8F1A-73586162FFF8}" presName="ParentText" presStyleLbl="node1" presStyleIdx="1" presStyleCnt="3" custScaleX="150194" custScaleY="154303" custLinFactX="-4256" custLinFactNeighborX="-100000" custLinFactNeighborY="-67414">
        <dgm:presLayoutVars>
          <dgm:chMax val="1"/>
          <dgm:chPref val="1"/>
          <dgm:bulletEnabled val="1"/>
        </dgm:presLayoutVars>
      </dgm:prSet>
      <dgm:spPr/>
    </dgm:pt>
    <dgm:pt modelId="{84836D4B-FCD7-4B64-9C3C-19B2A4D80318}" type="pres">
      <dgm:prSet presAssocID="{FD1CA756-CC06-44DE-8F1A-73586162FFF8}" presName="ChildText" presStyleLbl="revTx" presStyleIdx="1" presStyleCnt="3" custScaleX="434030" custScaleY="162377" custLinFactNeighborX="67537" custLinFactNeighborY="-81197">
        <dgm:presLayoutVars>
          <dgm:chMax val="0"/>
          <dgm:chPref val="0"/>
          <dgm:bulletEnabled val="1"/>
        </dgm:presLayoutVars>
      </dgm:prSet>
      <dgm:spPr/>
    </dgm:pt>
    <dgm:pt modelId="{4EEECEDF-7E97-4F0D-B3FF-C706F3A6F094}" type="pres">
      <dgm:prSet presAssocID="{63200226-7EA4-44D9-8544-8016E717C921}" presName="sibTrans" presStyleCnt="0"/>
      <dgm:spPr/>
    </dgm:pt>
    <dgm:pt modelId="{70A183A9-8C47-403A-A481-AFB9168741DF}" type="pres">
      <dgm:prSet presAssocID="{54E135EA-8F1A-4BF5-A9F4-3E2A4DD3FCA9}" presName="composite" presStyleCnt="0"/>
      <dgm:spPr/>
    </dgm:pt>
    <dgm:pt modelId="{F382133D-D4CB-4BC7-B658-FE659C932379}" type="pres">
      <dgm:prSet presAssocID="{54E135EA-8F1A-4BF5-A9F4-3E2A4DD3FCA9}" presName="ParentText" presStyleLbl="node1" presStyleIdx="2" presStyleCnt="3" custScaleX="150835" custScaleY="131409" custLinFactX="-100000" custLinFactNeighborX="-113012" custLinFactNeighborY="-20426">
        <dgm:presLayoutVars>
          <dgm:chMax val="1"/>
          <dgm:chPref val="1"/>
          <dgm:bulletEnabled val="1"/>
        </dgm:presLayoutVars>
      </dgm:prSet>
      <dgm:spPr/>
    </dgm:pt>
    <dgm:pt modelId="{51F39585-B7ED-48E5-9D89-EAA4AEA472EE}" type="pres">
      <dgm:prSet presAssocID="{54E135EA-8F1A-4BF5-A9F4-3E2A4DD3FCA9}" presName="FinalChildText" presStyleLbl="revTx" presStyleIdx="2" presStyleCnt="3" custScaleX="285359" custScaleY="93283" custLinFactX="-52126" custLinFactNeighborX="-100000" custLinFactNeighborY="-37171">
        <dgm:presLayoutVars>
          <dgm:chMax val="0"/>
          <dgm:chPref val="0"/>
          <dgm:bulletEnabled val="1"/>
        </dgm:presLayoutVars>
      </dgm:prSet>
      <dgm:spPr/>
    </dgm:pt>
  </dgm:ptLst>
  <dgm:cxnLst>
    <dgm:cxn modelId="{1FE13F11-3DFF-4137-A153-E956DFDD48DF}" srcId="{30B10383-3B6F-47E5-9A78-85CAEFE122CF}" destId="{82B909EF-E01F-45D0-83C2-EDB212EE3F16}" srcOrd="1" destOrd="0" parTransId="{1B050E74-6742-48CF-98E3-618EFC27DED4}" sibTransId="{8E596587-6965-4BEA-BD58-17AA61D0E703}"/>
    <dgm:cxn modelId="{99D00B1C-67B2-4F63-9CCD-748F3969B1E1}" type="presOf" srcId="{82B909EF-E01F-45D0-83C2-EDB212EE3F16}" destId="{A8715337-CAAF-4C9C-8C11-1B06D77BDEB1}" srcOrd="0" destOrd="1" presId="urn:microsoft.com/office/officeart/2005/8/layout/StepDownProcess"/>
    <dgm:cxn modelId="{57083232-DE79-4F26-B23F-80846DC3D0B8}" srcId="{30B10383-3B6F-47E5-9A78-85CAEFE122CF}" destId="{F7F94D37-E481-456B-B199-C1893F87AFD0}" srcOrd="0" destOrd="0" parTransId="{C880ED05-7C2E-4257-9CE3-640BA7A2B478}" sibTransId="{B8F4F378-466B-40CC-B177-AFC7CC92ED99}"/>
    <dgm:cxn modelId="{58C9F735-EF19-4E58-8B07-FD9EDC2B595A}" srcId="{F43D344D-74A7-4878-8CC9-D9C50094594C}" destId="{FD1CA756-CC06-44DE-8F1A-73586162FFF8}" srcOrd="1" destOrd="0" parTransId="{D0137B76-1D4D-4909-8391-B054B4E9C82E}" sibTransId="{63200226-7EA4-44D9-8544-8016E717C921}"/>
    <dgm:cxn modelId="{C9E5013B-D44A-413E-AB09-B1E093EABACC}" srcId="{FD1CA756-CC06-44DE-8F1A-73586162FFF8}" destId="{85F8C068-B619-4BEF-9C68-6FEEEFF92CE8}" srcOrd="0" destOrd="0" parTransId="{DCBF7ACF-CDB7-465C-99C2-6D7EE1A27FC3}" sibTransId="{A9EDDAAC-06D2-466D-9B7C-5DFE12CD7D87}"/>
    <dgm:cxn modelId="{344FE23B-6756-4D5F-BCD0-0B072EC0FCF5}" srcId="{F43D344D-74A7-4878-8CC9-D9C50094594C}" destId="{54E135EA-8F1A-4BF5-A9F4-3E2A4DD3FCA9}" srcOrd="2" destOrd="0" parTransId="{F5229F2B-CAC6-4A63-9649-3C1F6A346412}" sibTransId="{65E952A5-C62E-4EE3-9D6C-756E01156A6A}"/>
    <dgm:cxn modelId="{35786F5D-6FE4-436B-8073-DC03EBEA3D61}" type="presOf" srcId="{75C6B557-93D8-4770-AE83-B9B68BBEC442}" destId="{84836D4B-FCD7-4B64-9C3C-19B2A4D80318}" srcOrd="0" destOrd="1" presId="urn:microsoft.com/office/officeart/2005/8/layout/StepDownProcess"/>
    <dgm:cxn modelId="{3944A660-6A2B-4094-AF14-A26551FBCCD7}" type="presOf" srcId="{DB54AD63-EADE-431A-83C3-C4CB09605CD7}" destId="{51F39585-B7ED-48E5-9D89-EAA4AEA472EE}" srcOrd="0" destOrd="0" presId="urn:microsoft.com/office/officeart/2005/8/layout/StepDownProcess"/>
    <dgm:cxn modelId="{D00F9C42-8EC5-4A1E-9D6E-F033BD9484A5}" type="presOf" srcId="{67E85317-6A00-4575-8649-894F078C8269}" destId="{84836D4B-FCD7-4B64-9C3C-19B2A4D80318}" srcOrd="0" destOrd="2" presId="urn:microsoft.com/office/officeart/2005/8/layout/StepDownProcess"/>
    <dgm:cxn modelId="{8E5CBF69-8377-4C5A-AD98-8751A9454580}" type="presOf" srcId="{54E135EA-8F1A-4BF5-A9F4-3E2A4DD3FCA9}" destId="{F382133D-D4CB-4BC7-B658-FE659C932379}" srcOrd="0" destOrd="0" presId="urn:microsoft.com/office/officeart/2005/8/layout/StepDownProcess"/>
    <dgm:cxn modelId="{23283D75-811F-40C3-8952-2A75658FA47F}" srcId="{54E135EA-8F1A-4BF5-A9F4-3E2A4DD3FCA9}" destId="{77542035-7A2B-45FB-86AE-FBEB4D85D114}" srcOrd="1" destOrd="0" parTransId="{ADDB1648-B250-489F-8C8E-253273649CEE}" sibTransId="{6BDC992B-A54D-49F0-BF3E-42FA54BFBD39}"/>
    <dgm:cxn modelId="{E3438E59-0269-439D-BD9C-5D27B2C901AE}" srcId="{FD1CA756-CC06-44DE-8F1A-73586162FFF8}" destId="{67E85317-6A00-4575-8649-894F078C8269}" srcOrd="2" destOrd="0" parTransId="{B8918CB1-165A-47E6-813B-4CAA82B218E9}" sibTransId="{A63B8DDA-D032-4562-83CA-CDF8C147DC3F}"/>
    <dgm:cxn modelId="{59DCD85A-EC8D-4DA2-87A6-5A821866F197}" type="presOf" srcId="{77542035-7A2B-45FB-86AE-FBEB4D85D114}" destId="{51F39585-B7ED-48E5-9D89-EAA4AEA472EE}" srcOrd="0" destOrd="1" presId="urn:microsoft.com/office/officeart/2005/8/layout/StepDownProcess"/>
    <dgm:cxn modelId="{F6BC867D-51A2-4ED3-9303-46A3BA44F134}" srcId="{30B10383-3B6F-47E5-9A78-85CAEFE122CF}" destId="{22987702-F03A-439F-9259-462357199685}" srcOrd="3" destOrd="0" parTransId="{5F9DFE32-1B86-4C77-84FC-E07A7CF06673}" sibTransId="{E46E8FB7-A9B2-46B1-9F9F-B8B3A442E94D}"/>
    <dgm:cxn modelId="{CC69C580-2EF3-453F-9980-68847C37ABD2}" srcId="{30B10383-3B6F-47E5-9A78-85CAEFE122CF}" destId="{B29A32EB-2193-427A-8FA1-4DAF61A2939F}" srcOrd="2" destOrd="0" parTransId="{3F319D61-D14A-4675-8250-42093B734FB1}" sibTransId="{49E80629-3237-4442-8961-18EBC6FEDD53}"/>
    <dgm:cxn modelId="{12BBC589-FB46-4E15-B916-A5816C73E688}" srcId="{FD1CA756-CC06-44DE-8F1A-73586162FFF8}" destId="{40E2E274-CE49-485B-9959-E75F1CAF68DF}" srcOrd="3" destOrd="0" parTransId="{273FB457-DB2C-447B-9674-B9412B715D75}" sibTransId="{FC582CB5-7F94-40CE-8875-8FF663F76672}"/>
    <dgm:cxn modelId="{6BE6C995-06F7-451D-9361-58EE02436A76}" type="presOf" srcId="{30B10383-3B6F-47E5-9A78-85CAEFE122CF}" destId="{E72B61AC-287F-4C2D-9780-DFB30F24D7B7}" srcOrd="0" destOrd="0" presId="urn:microsoft.com/office/officeart/2005/8/layout/StepDownProcess"/>
    <dgm:cxn modelId="{4F12489F-C301-43CE-AEFE-DF90AA50107C}" type="presOf" srcId="{FD1CA756-CC06-44DE-8F1A-73586162FFF8}" destId="{F559FB95-657E-4B52-AD31-1BDBA7E2CB13}" srcOrd="0" destOrd="0" presId="urn:microsoft.com/office/officeart/2005/8/layout/StepDownProcess"/>
    <dgm:cxn modelId="{C80881CE-29EF-4036-974E-81C43F490A04}" type="presOf" srcId="{40E2E274-CE49-485B-9959-E75F1CAF68DF}" destId="{84836D4B-FCD7-4B64-9C3C-19B2A4D80318}" srcOrd="0" destOrd="3" presId="urn:microsoft.com/office/officeart/2005/8/layout/StepDownProcess"/>
    <dgm:cxn modelId="{B8F242D4-748B-4721-8F2B-04CD3D0EFD24}" type="presOf" srcId="{22987702-F03A-439F-9259-462357199685}" destId="{A8715337-CAAF-4C9C-8C11-1B06D77BDEB1}" srcOrd="0" destOrd="3" presId="urn:microsoft.com/office/officeart/2005/8/layout/StepDownProcess"/>
    <dgm:cxn modelId="{2EF861D5-4C2F-4959-9055-C5156B12EF86}" type="presOf" srcId="{85F8C068-B619-4BEF-9C68-6FEEEFF92CE8}" destId="{84836D4B-FCD7-4B64-9C3C-19B2A4D80318}" srcOrd="0" destOrd="0" presId="urn:microsoft.com/office/officeart/2005/8/layout/StepDownProcess"/>
    <dgm:cxn modelId="{158444D5-8998-4CF2-AE18-221665B7D30C}" type="presOf" srcId="{F43D344D-74A7-4878-8CC9-D9C50094594C}" destId="{2A90508B-0B25-4574-9BA1-364B43186ED6}" srcOrd="0" destOrd="0" presId="urn:microsoft.com/office/officeart/2005/8/layout/StepDownProcess"/>
    <dgm:cxn modelId="{995819D6-7EA4-4E44-B6CE-4220052B5D3B}" srcId="{54E135EA-8F1A-4BF5-A9F4-3E2A4DD3FCA9}" destId="{DB54AD63-EADE-431A-83C3-C4CB09605CD7}" srcOrd="0" destOrd="0" parTransId="{0EC1515B-81D4-4544-BC74-31BA875FA396}" sibTransId="{F1ACEB43-E095-4009-9120-D686589C7DF5}"/>
    <dgm:cxn modelId="{8F9E39D9-4C84-4CEF-97A7-77D33DF69D27}" type="presOf" srcId="{B29A32EB-2193-427A-8FA1-4DAF61A2939F}" destId="{A8715337-CAAF-4C9C-8C11-1B06D77BDEB1}" srcOrd="0" destOrd="2" presId="urn:microsoft.com/office/officeart/2005/8/layout/StepDownProcess"/>
    <dgm:cxn modelId="{94BEDED9-282B-4194-B4D3-126D13B417D4}" srcId="{FD1CA756-CC06-44DE-8F1A-73586162FFF8}" destId="{75C6B557-93D8-4770-AE83-B9B68BBEC442}" srcOrd="1" destOrd="0" parTransId="{B3DE0AEB-FD64-4919-BDC2-B19D61B8184E}" sibTransId="{9CEF6775-69C8-49EE-B268-C0E7252EC581}"/>
    <dgm:cxn modelId="{DBC209F2-9621-4768-AE70-50834F3AFDAB}" srcId="{F43D344D-74A7-4878-8CC9-D9C50094594C}" destId="{30B10383-3B6F-47E5-9A78-85CAEFE122CF}" srcOrd="0" destOrd="0" parTransId="{5989B9AB-5D1E-4081-95BF-9158325B46A8}" sibTransId="{0DD425F8-B46A-43AB-8B2E-20E7BD5B12CB}"/>
    <dgm:cxn modelId="{2A2623F3-050E-4A0E-89DC-0C46CE571917}" type="presOf" srcId="{F7F94D37-E481-456B-B199-C1893F87AFD0}" destId="{A8715337-CAAF-4C9C-8C11-1B06D77BDEB1}" srcOrd="0" destOrd="0" presId="urn:microsoft.com/office/officeart/2005/8/layout/StepDownProcess"/>
    <dgm:cxn modelId="{235780BA-DD19-4E21-AAA2-0A72B13CB05B}" type="presParOf" srcId="{2A90508B-0B25-4574-9BA1-364B43186ED6}" destId="{82944D6D-4921-49B3-BCEA-9D047479B80B}" srcOrd="0" destOrd="0" presId="urn:microsoft.com/office/officeart/2005/8/layout/StepDownProcess"/>
    <dgm:cxn modelId="{5816497F-DEE6-42B3-9C68-3B7A5B0D2DFC}" type="presParOf" srcId="{82944D6D-4921-49B3-BCEA-9D047479B80B}" destId="{F01E6ADD-BDE9-4F5D-9E00-D0F5200DCDEE}" srcOrd="0" destOrd="0" presId="urn:microsoft.com/office/officeart/2005/8/layout/StepDownProcess"/>
    <dgm:cxn modelId="{BC791076-A14E-4B56-8A32-276429802C01}" type="presParOf" srcId="{82944D6D-4921-49B3-BCEA-9D047479B80B}" destId="{E72B61AC-287F-4C2D-9780-DFB30F24D7B7}" srcOrd="1" destOrd="0" presId="urn:microsoft.com/office/officeart/2005/8/layout/StepDownProcess"/>
    <dgm:cxn modelId="{37CE1B69-9307-4EFD-B626-F4241009B925}" type="presParOf" srcId="{82944D6D-4921-49B3-BCEA-9D047479B80B}" destId="{A8715337-CAAF-4C9C-8C11-1B06D77BDEB1}" srcOrd="2" destOrd="0" presId="urn:microsoft.com/office/officeart/2005/8/layout/StepDownProcess"/>
    <dgm:cxn modelId="{B6CA4514-0C10-4D4C-B584-C9414B4F41C0}" type="presParOf" srcId="{2A90508B-0B25-4574-9BA1-364B43186ED6}" destId="{8DE1608D-441C-4A15-A290-4BC378071E3D}" srcOrd="1" destOrd="0" presId="urn:microsoft.com/office/officeart/2005/8/layout/StepDownProcess"/>
    <dgm:cxn modelId="{A821D07D-56ED-4D51-A5D5-6758D4D852A8}" type="presParOf" srcId="{2A90508B-0B25-4574-9BA1-364B43186ED6}" destId="{02DEFF2C-07C9-4662-83AF-071E0CCAE512}" srcOrd="2" destOrd="0" presId="urn:microsoft.com/office/officeart/2005/8/layout/StepDownProcess"/>
    <dgm:cxn modelId="{78C8CC15-B4EC-4623-9F8B-92DCCD7CDEE3}" type="presParOf" srcId="{02DEFF2C-07C9-4662-83AF-071E0CCAE512}" destId="{F33CDCE7-7A97-467F-8061-CB165F312158}" srcOrd="0" destOrd="0" presId="urn:microsoft.com/office/officeart/2005/8/layout/StepDownProcess"/>
    <dgm:cxn modelId="{BE7F5615-F397-47DB-9C37-73AA0D354D66}" type="presParOf" srcId="{02DEFF2C-07C9-4662-83AF-071E0CCAE512}" destId="{F559FB95-657E-4B52-AD31-1BDBA7E2CB13}" srcOrd="1" destOrd="0" presId="urn:microsoft.com/office/officeart/2005/8/layout/StepDownProcess"/>
    <dgm:cxn modelId="{F3FE3443-84EC-4671-B4A1-100C2C7F2DDB}" type="presParOf" srcId="{02DEFF2C-07C9-4662-83AF-071E0CCAE512}" destId="{84836D4B-FCD7-4B64-9C3C-19B2A4D80318}" srcOrd="2" destOrd="0" presId="urn:microsoft.com/office/officeart/2005/8/layout/StepDownProcess"/>
    <dgm:cxn modelId="{373757E5-8B90-4861-80D0-104516CF168F}" type="presParOf" srcId="{2A90508B-0B25-4574-9BA1-364B43186ED6}" destId="{4EEECEDF-7E97-4F0D-B3FF-C706F3A6F094}" srcOrd="3" destOrd="0" presId="urn:microsoft.com/office/officeart/2005/8/layout/StepDownProcess"/>
    <dgm:cxn modelId="{0298DEFC-0A92-48E0-B434-71AFF9CD9EB8}" type="presParOf" srcId="{2A90508B-0B25-4574-9BA1-364B43186ED6}" destId="{70A183A9-8C47-403A-A481-AFB9168741DF}" srcOrd="4" destOrd="0" presId="urn:microsoft.com/office/officeart/2005/8/layout/StepDownProcess"/>
    <dgm:cxn modelId="{E3471158-A86C-4E82-9DE4-64D7CDD5E869}" type="presParOf" srcId="{70A183A9-8C47-403A-A481-AFB9168741DF}" destId="{F382133D-D4CB-4BC7-B658-FE659C932379}" srcOrd="0" destOrd="0" presId="urn:microsoft.com/office/officeart/2005/8/layout/StepDownProcess"/>
    <dgm:cxn modelId="{95493F6C-5FAF-4DD9-B675-C2992652AB60}" type="presParOf" srcId="{70A183A9-8C47-403A-A481-AFB9168741DF}" destId="{51F39585-B7ED-48E5-9D89-EAA4AEA472EE}"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7A6F6-D11E-4B0E-928C-4034F5F6D7D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s-CL"/>
        </a:p>
      </dgm:t>
    </dgm:pt>
    <dgm:pt modelId="{13D51058-7D5B-4541-8C8C-58180F250DC7}">
      <dgm:prSet phldrT="[Texto]" custT="1"/>
      <dgm:spPr>
        <a:solidFill>
          <a:schemeClr val="bg1">
            <a:lumMod val="75000"/>
          </a:schemeClr>
        </a:solidFill>
        <a:ln>
          <a:solidFill>
            <a:srgbClr val="F9D3D2"/>
          </a:solidFill>
        </a:ln>
      </dgm:spPr>
      <dgm:t>
        <a:bodyPr/>
        <a:lstStyle/>
        <a:p>
          <a:r>
            <a:rPr lang="es-CL" sz="1800" b="1" dirty="0">
              <a:solidFill>
                <a:srgbClr val="4C4C4B"/>
              </a:solidFill>
              <a:latin typeface="+mn-lt"/>
            </a:rPr>
            <a:t>Paso 1</a:t>
          </a:r>
        </a:p>
      </dgm:t>
    </dgm:pt>
    <dgm:pt modelId="{BA4ADB77-2AA2-410C-839E-AD20228BAF46}" type="parTrans" cxnId="{8248D018-182D-4229-9565-39AFBE2BE256}">
      <dgm:prSet/>
      <dgm:spPr/>
      <dgm:t>
        <a:bodyPr/>
        <a:lstStyle/>
        <a:p>
          <a:endParaRPr lang="es-CL"/>
        </a:p>
      </dgm:t>
    </dgm:pt>
    <dgm:pt modelId="{34624979-1899-483E-A0AF-D472C80AB8F4}" type="sibTrans" cxnId="{8248D018-182D-4229-9565-39AFBE2BE256}">
      <dgm:prSet/>
      <dgm:spPr>
        <a:solidFill>
          <a:srgbClr val="E1261E">
            <a:alpha val="90000"/>
          </a:srgbClr>
        </a:solidFill>
        <a:ln>
          <a:solidFill>
            <a:srgbClr val="E1261E">
              <a:alpha val="90000"/>
            </a:srgbClr>
          </a:solidFill>
        </a:ln>
      </dgm:spPr>
      <dgm:t>
        <a:bodyPr/>
        <a:lstStyle/>
        <a:p>
          <a:endParaRPr lang="es-CL"/>
        </a:p>
      </dgm:t>
    </dgm:pt>
    <dgm:pt modelId="{C49F2C03-BDB3-4948-93E1-A7CDFB32E63D}">
      <dgm:prSet phldrT="[Texto]" custT="1"/>
      <dgm:spPr>
        <a:solidFill>
          <a:schemeClr val="bg1">
            <a:lumMod val="75000"/>
          </a:schemeClr>
        </a:solidFill>
        <a:ln>
          <a:solidFill>
            <a:srgbClr val="F9D3D2"/>
          </a:solidFill>
        </a:ln>
      </dgm:spPr>
      <dgm:t>
        <a:bodyPr/>
        <a:lstStyle/>
        <a:p>
          <a:pPr>
            <a:buNone/>
          </a:pPr>
          <a:r>
            <a:rPr lang="es-CL" sz="1800" noProof="0" dirty="0">
              <a:solidFill>
                <a:srgbClr val="4C4C4B"/>
              </a:solidFill>
              <a:latin typeface="+mj-lt"/>
              <a:ea typeface="Inter" pitchFamily="34" charset="-122"/>
              <a:cs typeface="Inter" pitchFamily="34" charset="-120"/>
            </a:rPr>
            <a:t>Decidir tipo de empresa y persona</a:t>
          </a:r>
          <a:endParaRPr lang="es-CL" sz="1800" noProof="0" dirty="0">
            <a:solidFill>
              <a:srgbClr val="4C4C4B"/>
            </a:solidFill>
            <a:latin typeface="+mj-lt"/>
          </a:endParaRPr>
        </a:p>
      </dgm:t>
    </dgm:pt>
    <dgm:pt modelId="{F4737688-62AC-481B-9DF2-DF9137D0424C}" type="parTrans" cxnId="{1DB79B46-C5CB-41BF-861C-129B3B0420E0}">
      <dgm:prSet/>
      <dgm:spPr/>
      <dgm:t>
        <a:bodyPr/>
        <a:lstStyle/>
        <a:p>
          <a:endParaRPr lang="es-CL"/>
        </a:p>
      </dgm:t>
    </dgm:pt>
    <dgm:pt modelId="{748DEEA5-191A-4419-B438-BA5611A0D052}" type="sibTrans" cxnId="{1DB79B46-C5CB-41BF-861C-129B3B0420E0}">
      <dgm:prSet/>
      <dgm:spPr/>
      <dgm:t>
        <a:bodyPr/>
        <a:lstStyle/>
        <a:p>
          <a:endParaRPr lang="es-CL"/>
        </a:p>
      </dgm:t>
    </dgm:pt>
    <dgm:pt modelId="{35F9A914-AA9A-4561-8636-CAEE75F98B62}">
      <dgm:prSet phldrT="[Texto]" custT="1"/>
      <dgm:spPr>
        <a:solidFill>
          <a:schemeClr val="bg1">
            <a:lumMod val="75000"/>
          </a:schemeClr>
        </a:solidFill>
        <a:ln>
          <a:solidFill>
            <a:srgbClr val="F9D3D2"/>
          </a:solidFill>
        </a:ln>
      </dgm:spPr>
      <dgm:t>
        <a:bodyPr/>
        <a:lstStyle/>
        <a:p>
          <a:r>
            <a:rPr lang="es-CL" sz="1800" b="1" dirty="0">
              <a:solidFill>
                <a:srgbClr val="4C4C4B"/>
              </a:solidFill>
              <a:latin typeface="+mn-lt"/>
            </a:rPr>
            <a:t>Paso 2</a:t>
          </a:r>
        </a:p>
      </dgm:t>
    </dgm:pt>
    <dgm:pt modelId="{344630D7-984C-4C09-9B04-8349BA3A7DD6}" type="parTrans" cxnId="{1A39B880-F7AB-48E3-9CFD-8C24FF590903}">
      <dgm:prSet/>
      <dgm:spPr/>
      <dgm:t>
        <a:bodyPr/>
        <a:lstStyle/>
        <a:p>
          <a:endParaRPr lang="es-CL"/>
        </a:p>
      </dgm:t>
    </dgm:pt>
    <dgm:pt modelId="{892A3A91-6FE4-46E3-8452-192039229753}" type="sibTrans" cxnId="{1A39B880-F7AB-48E3-9CFD-8C24FF590903}">
      <dgm:prSet/>
      <dgm:spPr>
        <a:solidFill>
          <a:srgbClr val="E1261E">
            <a:alpha val="90000"/>
          </a:srgbClr>
        </a:solidFill>
        <a:ln>
          <a:solidFill>
            <a:srgbClr val="E1261E">
              <a:alpha val="90000"/>
            </a:srgbClr>
          </a:solidFill>
        </a:ln>
      </dgm:spPr>
      <dgm:t>
        <a:bodyPr/>
        <a:lstStyle/>
        <a:p>
          <a:endParaRPr lang="es-CL"/>
        </a:p>
      </dgm:t>
    </dgm:pt>
    <dgm:pt modelId="{3B2CE472-7563-4BEE-B3AC-F35E23914075}">
      <dgm:prSet phldrT="[Texto]" custT="1"/>
      <dgm:spPr>
        <a:solidFill>
          <a:schemeClr val="bg1">
            <a:lumMod val="75000"/>
          </a:schemeClr>
        </a:solidFill>
        <a:ln>
          <a:solidFill>
            <a:srgbClr val="F9D3D2"/>
          </a:solidFill>
        </a:ln>
      </dgm:spPr>
      <dgm:t>
        <a:bodyPr/>
        <a:lstStyle/>
        <a:p>
          <a:pPr>
            <a:buNone/>
          </a:pPr>
          <a:r>
            <a:rPr lang="es-CL" sz="1800" noProof="0" dirty="0">
              <a:solidFill>
                <a:srgbClr val="4C4C4B"/>
              </a:solidFill>
              <a:latin typeface="+mj-lt"/>
              <a:ea typeface="Inter" pitchFamily="34" charset="-122"/>
              <a:cs typeface="Inter" pitchFamily="34" charset="-120"/>
            </a:rPr>
            <a:t>Formalización a través del portal TU EMPRESA EN UN DÍA</a:t>
          </a:r>
          <a:endParaRPr lang="es-CL" sz="1800" noProof="0" dirty="0">
            <a:solidFill>
              <a:srgbClr val="4C4C4B"/>
            </a:solidFill>
            <a:latin typeface="+mj-lt"/>
          </a:endParaRPr>
        </a:p>
      </dgm:t>
    </dgm:pt>
    <dgm:pt modelId="{5B829D32-E357-4B7A-8682-3419817CBD3D}" type="parTrans" cxnId="{A9EED82F-BB1A-4E75-93DB-5BD8C004E7F8}">
      <dgm:prSet/>
      <dgm:spPr/>
      <dgm:t>
        <a:bodyPr/>
        <a:lstStyle/>
        <a:p>
          <a:endParaRPr lang="es-CL"/>
        </a:p>
      </dgm:t>
    </dgm:pt>
    <dgm:pt modelId="{FB8A51B4-5A02-45BF-8249-92349F98C4E6}" type="sibTrans" cxnId="{A9EED82F-BB1A-4E75-93DB-5BD8C004E7F8}">
      <dgm:prSet/>
      <dgm:spPr/>
      <dgm:t>
        <a:bodyPr/>
        <a:lstStyle/>
        <a:p>
          <a:endParaRPr lang="es-CL"/>
        </a:p>
      </dgm:t>
    </dgm:pt>
    <dgm:pt modelId="{EB90B32F-B680-4B82-B917-774B41BD2244}">
      <dgm:prSet phldrT="[Texto]" custT="1"/>
      <dgm:spPr>
        <a:solidFill>
          <a:schemeClr val="bg1">
            <a:lumMod val="75000"/>
          </a:schemeClr>
        </a:solidFill>
        <a:ln>
          <a:solidFill>
            <a:srgbClr val="F9D3D2"/>
          </a:solidFill>
        </a:ln>
      </dgm:spPr>
      <dgm:t>
        <a:bodyPr/>
        <a:lstStyle/>
        <a:p>
          <a:r>
            <a:rPr lang="es-CL" sz="1800" b="1" dirty="0">
              <a:solidFill>
                <a:srgbClr val="4C4C4B"/>
              </a:solidFill>
              <a:latin typeface="+mn-lt"/>
            </a:rPr>
            <a:t>Paso 3</a:t>
          </a:r>
        </a:p>
      </dgm:t>
    </dgm:pt>
    <dgm:pt modelId="{26C3608E-8893-43A4-AF2A-1E846003AB46}" type="parTrans" cxnId="{5C87E852-2047-4780-A427-B7C33FE3AEDF}">
      <dgm:prSet/>
      <dgm:spPr/>
      <dgm:t>
        <a:bodyPr/>
        <a:lstStyle/>
        <a:p>
          <a:endParaRPr lang="es-CL"/>
        </a:p>
      </dgm:t>
    </dgm:pt>
    <dgm:pt modelId="{814FF805-9541-4465-B85D-A78FFB2723E4}" type="sibTrans" cxnId="{5C87E852-2047-4780-A427-B7C33FE3AEDF}">
      <dgm:prSet/>
      <dgm:spPr>
        <a:solidFill>
          <a:srgbClr val="E1261E">
            <a:alpha val="90000"/>
          </a:srgbClr>
        </a:solidFill>
        <a:ln>
          <a:solidFill>
            <a:srgbClr val="E1261E">
              <a:alpha val="90000"/>
            </a:srgbClr>
          </a:solidFill>
        </a:ln>
      </dgm:spPr>
      <dgm:t>
        <a:bodyPr/>
        <a:lstStyle/>
        <a:p>
          <a:endParaRPr lang="es-CL"/>
        </a:p>
      </dgm:t>
    </dgm:pt>
    <dgm:pt modelId="{5F0EC042-4496-456C-9294-5719CC578743}">
      <dgm:prSet phldrT="[Texto]" custT="1"/>
      <dgm:spPr>
        <a:solidFill>
          <a:schemeClr val="bg1">
            <a:lumMod val="75000"/>
          </a:schemeClr>
        </a:solidFill>
        <a:ln>
          <a:solidFill>
            <a:srgbClr val="F9D3D2"/>
          </a:solidFill>
        </a:ln>
      </dgm:spPr>
      <dgm:t>
        <a:bodyPr/>
        <a:lstStyle/>
        <a:p>
          <a:pPr>
            <a:buNone/>
          </a:pPr>
          <a:r>
            <a:rPr lang="es-CL" sz="1800" noProof="0" dirty="0">
              <a:solidFill>
                <a:srgbClr val="4C4C4B"/>
              </a:solidFill>
              <a:latin typeface="+mj-lt"/>
              <a:ea typeface="Inter" pitchFamily="34" charset="-122"/>
              <a:cs typeface="Inter" pitchFamily="34" charset="-120"/>
            </a:rPr>
            <a:t>Obtención de RUT y declaración de inicio de actividades</a:t>
          </a:r>
          <a:endParaRPr lang="es-CL" sz="1800" noProof="0" dirty="0">
            <a:solidFill>
              <a:srgbClr val="4C4C4B"/>
            </a:solidFill>
            <a:latin typeface="+mj-lt"/>
          </a:endParaRPr>
        </a:p>
      </dgm:t>
    </dgm:pt>
    <dgm:pt modelId="{09CEC86D-2106-4732-B93F-681DB1AD7872}" type="parTrans" cxnId="{01F40D06-B8CC-49FD-B3AF-5CA368364C16}">
      <dgm:prSet/>
      <dgm:spPr/>
      <dgm:t>
        <a:bodyPr/>
        <a:lstStyle/>
        <a:p>
          <a:endParaRPr lang="es-CL"/>
        </a:p>
      </dgm:t>
    </dgm:pt>
    <dgm:pt modelId="{63C60F13-A6B3-4180-9A25-B02010513464}" type="sibTrans" cxnId="{01F40D06-B8CC-49FD-B3AF-5CA368364C16}">
      <dgm:prSet/>
      <dgm:spPr/>
      <dgm:t>
        <a:bodyPr/>
        <a:lstStyle/>
        <a:p>
          <a:endParaRPr lang="es-CL"/>
        </a:p>
      </dgm:t>
    </dgm:pt>
    <dgm:pt modelId="{DE9C7C97-AA81-4889-8778-CE432D73B869}">
      <dgm:prSet phldrT="[Texto]" custT="1"/>
      <dgm:spPr>
        <a:solidFill>
          <a:schemeClr val="bg1">
            <a:lumMod val="75000"/>
          </a:schemeClr>
        </a:solidFill>
        <a:ln>
          <a:solidFill>
            <a:srgbClr val="F9D3D2"/>
          </a:solidFill>
        </a:ln>
      </dgm:spPr>
      <dgm:t>
        <a:bodyPr/>
        <a:lstStyle/>
        <a:p>
          <a:pPr>
            <a:buNone/>
          </a:pPr>
          <a:r>
            <a:rPr lang="es-CL" sz="1800" noProof="0" dirty="0">
              <a:solidFill>
                <a:srgbClr val="4C4C4B"/>
              </a:solidFill>
              <a:latin typeface="+mj-lt"/>
              <a:ea typeface="Inter" pitchFamily="34" charset="-122"/>
              <a:cs typeface="Inter" pitchFamily="34" charset="-120"/>
            </a:rPr>
            <a:t>Patente municipal y otros permisos</a:t>
          </a:r>
          <a:endParaRPr lang="es-CL" sz="1800" noProof="0" dirty="0">
            <a:solidFill>
              <a:srgbClr val="4C4C4B"/>
            </a:solidFill>
            <a:latin typeface="+mj-lt"/>
          </a:endParaRPr>
        </a:p>
      </dgm:t>
    </dgm:pt>
    <dgm:pt modelId="{73CC2D43-A79A-4A8D-8345-DA62131591FF}" type="parTrans" cxnId="{ECE8F3DE-1ED3-4338-8CBC-665BF222938D}">
      <dgm:prSet/>
      <dgm:spPr/>
      <dgm:t>
        <a:bodyPr/>
        <a:lstStyle/>
        <a:p>
          <a:endParaRPr lang="es-CL"/>
        </a:p>
      </dgm:t>
    </dgm:pt>
    <dgm:pt modelId="{C51D0F1B-9520-4A9F-BF6B-22FDF6891244}" type="sibTrans" cxnId="{ECE8F3DE-1ED3-4338-8CBC-665BF222938D}">
      <dgm:prSet/>
      <dgm:spPr/>
      <dgm:t>
        <a:bodyPr/>
        <a:lstStyle/>
        <a:p>
          <a:endParaRPr lang="es-CL"/>
        </a:p>
      </dgm:t>
    </dgm:pt>
    <dgm:pt modelId="{B87C9A75-2CF1-43B7-816E-D6453AB6B521}">
      <dgm:prSet phldrT="[Texto]" custT="1"/>
      <dgm:spPr>
        <a:solidFill>
          <a:schemeClr val="bg1">
            <a:lumMod val="75000"/>
          </a:schemeClr>
        </a:solidFill>
        <a:ln>
          <a:solidFill>
            <a:srgbClr val="F9D3D2"/>
          </a:solidFill>
        </a:ln>
      </dgm:spPr>
      <dgm:t>
        <a:bodyPr/>
        <a:lstStyle/>
        <a:p>
          <a:pPr>
            <a:buNone/>
          </a:pPr>
          <a:r>
            <a:rPr lang="es-CL" sz="1800" b="1" dirty="0">
              <a:solidFill>
                <a:srgbClr val="4C4C4B"/>
              </a:solidFill>
              <a:latin typeface="+mn-lt"/>
            </a:rPr>
            <a:t>Paso 4</a:t>
          </a:r>
        </a:p>
      </dgm:t>
    </dgm:pt>
    <dgm:pt modelId="{29F8ED18-87A1-4446-B31D-6365DA5C4E32}" type="parTrans" cxnId="{F37BB9C8-C96D-44CC-AD83-4843FADA16AF}">
      <dgm:prSet/>
      <dgm:spPr/>
      <dgm:t>
        <a:bodyPr/>
        <a:lstStyle/>
        <a:p>
          <a:endParaRPr lang="es-CL"/>
        </a:p>
      </dgm:t>
    </dgm:pt>
    <dgm:pt modelId="{E9D13373-E497-4467-AFDE-87FBD6C1B0DA}" type="sibTrans" cxnId="{F37BB9C8-C96D-44CC-AD83-4843FADA16AF}">
      <dgm:prSet/>
      <dgm:spPr>
        <a:solidFill>
          <a:srgbClr val="E1261E">
            <a:alpha val="90000"/>
          </a:srgbClr>
        </a:solidFill>
        <a:ln>
          <a:solidFill>
            <a:srgbClr val="E1261E">
              <a:alpha val="90000"/>
            </a:srgbClr>
          </a:solidFill>
        </a:ln>
      </dgm:spPr>
      <dgm:t>
        <a:bodyPr/>
        <a:lstStyle/>
        <a:p>
          <a:endParaRPr lang="es-CL"/>
        </a:p>
      </dgm:t>
    </dgm:pt>
    <dgm:pt modelId="{E1556065-CE2F-4292-B312-00631BAE50AA}">
      <dgm:prSet phldrT="[Texto]" custT="1"/>
      <dgm:spPr>
        <a:solidFill>
          <a:schemeClr val="bg1">
            <a:lumMod val="75000"/>
          </a:schemeClr>
        </a:solidFill>
        <a:ln>
          <a:solidFill>
            <a:srgbClr val="F9D3D2"/>
          </a:solidFill>
        </a:ln>
      </dgm:spPr>
      <dgm:t>
        <a:bodyPr/>
        <a:lstStyle/>
        <a:p>
          <a:pPr>
            <a:buNone/>
          </a:pPr>
          <a:r>
            <a:rPr lang="es-CL" sz="1800" b="1" dirty="0">
              <a:solidFill>
                <a:srgbClr val="4C4C4B"/>
              </a:solidFill>
              <a:latin typeface="+mn-lt"/>
            </a:rPr>
            <a:t>Paso 5</a:t>
          </a:r>
        </a:p>
      </dgm:t>
    </dgm:pt>
    <dgm:pt modelId="{31AA5951-02D4-4665-A726-E950C0E1AD5D}" type="parTrans" cxnId="{9BD5C641-0B01-4FE5-9BE6-0060CDA7C156}">
      <dgm:prSet/>
      <dgm:spPr/>
      <dgm:t>
        <a:bodyPr/>
        <a:lstStyle/>
        <a:p>
          <a:endParaRPr lang="es-CL"/>
        </a:p>
      </dgm:t>
    </dgm:pt>
    <dgm:pt modelId="{3053029D-97DE-4AD6-B526-9840259E7B12}" type="sibTrans" cxnId="{9BD5C641-0B01-4FE5-9BE6-0060CDA7C156}">
      <dgm:prSet/>
      <dgm:spPr/>
      <dgm:t>
        <a:bodyPr/>
        <a:lstStyle/>
        <a:p>
          <a:endParaRPr lang="es-CL"/>
        </a:p>
      </dgm:t>
    </dgm:pt>
    <dgm:pt modelId="{A4BB29CE-7F87-4432-9CCA-285CE97900CF}">
      <dgm:prSet phldrT="[Texto]" custT="1"/>
      <dgm:spPr>
        <a:solidFill>
          <a:schemeClr val="bg1">
            <a:lumMod val="75000"/>
          </a:schemeClr>
        </a:solidFill>
        <a:ln>
          <a:solidFill>
            <a:srgbClr val="F9D3D2"/>
          </a:solidFill>
        </a:ln>
      </dgm:spPr>
      <dgm:t>
        <a:bodyPr/>
        <a:lstStyle/>
        <a:p>
          <a:pPr>
            <a:buNone/>
          </a:pPr>
          <a:r>
            <a:rPr lang="es-CL" sz="1800" dirty="0">
              <a:solidFill>
                <a:srgbClr val="4C4C4B"/>
              </a:solidFill>
              <a:latin typeface="+mj-lt"/>
            </a:rPr>
            <a:t>Pasos finales</a:t>
          </a:r>
        </a:p>
      </dgm:t>
    </dgm:pt>
    <dgm:pt modelId="{1DEB45C6-85D1-4D89-BE97-F40AF2F2F795}" type="parTrans" cxnId="{FB01441B-70DD-4E16-99C8-2016765341AB}">
      <dgm:prSet/>
      <dgm:spPr/>
      <dgm:t>
        <a:bodyPr/>
        <a:lstStyle/>
        <a:p>
          <a:endParaRPr lang="es-CL"/>
        </a:p>
      </dgm:t>
    </dgm:pt>
    <dgm:pt modelId="{9B91C7F6-DD43-4B09-9E23-5335C4A585B9}" type="sibTrans" cxnId="{FB01441B-70DD-4E16-99C8-2016765341AB}">
      <dgm:prSet/>
      <dgm:spPr/>
      <dgm:t>
        <a:bodyPr/>
        <a:lstStyle/>
        <a:p>
          <a:endParaRPr lang="es-CL"/>
        </a:p>
      </dgm:t>
    </dgm:pt>
    <dgm:pt modelId="{6068B769-DFF1-4A8F-AC36-B47004C246C5}" type="pres">
      <dgm:prSet presAssocID="{C667A6F6-D11E-4B0E-928C-4034F5F6D7D7}" presName="outerComposite" presStyleCnt="0">
        <dgm:presLayoutVars>
          <dgm:chMax val="5"/>
          <dgm:dir/>
          <dgm:resizeHandles val="exact"/>
        </dgm:presLayoutVars>
      </dgm:prSet>
      <dgm:spPr/>
    </dgm:pt>
    <dgm:pt modelId="{50EFC767-9097-4833-A36A-BD9E77305783}" type="pres">
      <dgm:prSet presAssocID="{C667A6F6-D11E-4B0E-928C-4034F5F6D7D7}" presName="dummyMaxCanvas" presStyleCnt="0">
        <dgm:presLayoutVars/>
      </dgm:prSet>
      <dgm:spPr/>
    </dgm:pt>
    <dgm:pt modelId="{AF1F3C28-7E28-4635-A732-FBB4F936711D}" type="pres">
      <dgm:prSet presAssocID="{C667A6F6-D11E-4B0E-928C-4034F5F6D7D7}" presName="FiveNodes_1" presStyleLbl="node1" presStyleIdx="0" presStyleCnt="5">
        <dgm:presLayoutVars>
          <dgm:bulletEnabled val="1"/>
        </dgm:presLayoutVars>
      </dgm:prSet>
      <dgm:spPr/>
    </dgm:pt>
    <dgm:pt modelId="{8024CE4C-AACE-4A87-AA11-63C3E9AE1FEC}" type="pres">
      <dgm:prSet presAssocID="{C667A6F6-D11E-4B0E-928C-4034F5F6D7D7}" presName="FiveNodes_2" presStyleLbl="node1" presStyleIdx="1" presStyleCnt="5">
        <dgm:presLayoutVars>
          <dgm:bulletEnabled val="1"/>
        </dgm:presLayoutVars>
      </dgm:prSet>
      <dgm:spPr/>
    </dgm:pt>
    <dgm:pt modelId="{EFBFE8C0-3E53-4873-9624-2826E148DCCB}" type="pres">
      <dgm:prSet presAssocID="{C667A6F6-D11E-4B0E-928C-4034F5F6D7D7}" presName="FiveNodes_3" presStyleLbl="node1" presStyleIdx="2" presStyleCnt="5">
        <dgm:presLayoutVars>
          <dgm:bulletEnabled val="1"/>
        </dgm:presLayoutVars>
      </dgm:prSet>
      <dgm:spPr/>
    </dgm:pt>
    <dgm:pt modelId="{F8ACA679-D112-4F27-82CB-1FEC4D790DF1}" type="pres">
      <dgm:prSet presAssocID="{C667A6F6-D11E-4B0E-928C-4034F5F6D7D7}" presName="FiveNodes_4" presStyleLbl="node1" presStyleIdx="3" presStyleCnt="5">
        <dgm:presLayoutVars>
          <dgm:bulletEnabled val="1"/>
        </dgm:presLayoutVars>
      </dgm:prSet>
      <dgm:spPr/>
    </dgm:pt>
    <dgm:pt modelId="{CC5279C0-623A-4FBF-8D20-AA2495BC1859}" type="pres">
      <dgm:prSet presAssocID="{C667A6F6-D11E-4B0E-928C-4034F5F6D7D7}" presName="FiveNodes_5" presStyleLbl="node1" presStyleIdx="4" presStyleCnt="5">
        <dgm:presLayoutVars>
          <dgm:bulletEnabled val="1"/>
        </dgm:presLayoutVars>
      </dgm:prSet>
      <dgm:spPr/>
    </dgm:pt>
    <dgm:pt modelId="{26AED3E1-E980-4D60-8371-A985D1ED613E}" type="pres">
      <dgm:prSet presAssocID="{C667A6F6-D11E-4B0E-928C-4034F5F6D7D7}" presName="FiveConn_1-2" presStyleLbl="fgAccFollowNode1" presStyleIdx="0" presStyleCnt="4">
        <dgm:presLayoutVars>
          <dgm:bulletEnabled val="1"/>
        </dgm:presLayoutVars>
      </dgm:prSet>
      <dgm:spPr/>
    </dgm:pt>
    <dgm:pt modelId="{62B22F05-670C-4133-9BFC-CC4E2C87F1ED}" type="pres">
      <dgm:prSet presAssocID="{C667A6F6-D11E-4B0E-928C-4034F5F6D7D7}" presName="FiveConn_2-3" presStyleLbl="fgAccFollowNode1" presStyleIdx="1" presStyleCnt="4">
        <dgm:presLayoutVars>
          <dgm:bulletEnabled val="1"/>
        </dgm:presLayoutVars>
      </dgm:prSet>
      <dgm:spPr/>
    </dgm:pt>
    <dgm:pt modelId="{F1C97FD6-E5CB-49AE-A293-B0DD929F0DDD}" type="pres">
      <dgm:prSet presAssocID="{C667A6F6-D11E-4B0E-928C-4034F5F6D7D7}" presName="FiveConn_3-4" presStyleLbl="fgAccFollowNode1" presStyleIdx="2" presStyleCnt="4">
        <dgm:presLayoutVars>
          <dgm:bulletEnabled val="1"/>
        </dgm:presLayoutVars>
      </dgm:prSet>
      <dgm:spPr/>
    </dgm:pt>
    <dgm:pt modelId="{777231A3-3A7F-4C42-9CBA-EEEC6E298059}" type="pres">
      <dgm:prSet presAssocID="{C667A6F6-D11E-4B0E-928C-4034F5F6D7D7}" presName="FiveConn_4-5" presStyleLbl="fgAccFollowNode1" presStyleIdx="3" presStyleCnt="4">
        <dgm:presLayoutVars>
          <dgm:bulletEnabled val="1"/>
        </dgm:presLayoutVars>
      </dgm:prSet>
      <dgm:spPr/>
    </dgm:pt>
    <dgm:pt modelId="{18C93A58-4BE2-4095-9D51-89C6DB1AED9D}" type="pres">
      <dgm:prSet presAssocID="{C667A6F6-D11E-4B0E-928C-4034F5F6D7D7}" presName="FiveNodes_1_text" presStyleLbl="node1" presStyleIdx="4" presStyleCnt="5">
        <dgm:presLayoutVars>
          <dgm:bulletEnabled val="1"/>
        </dgm:presLayoutVars>
      </dgm:prSet>
      <dgm:spPr/>
    </dgm:pt>
    <dgm:pt modelId="{FEEB89E8-D93C-4C3C-8DDA-985888CC5CE3}" type="pres">
      <dgm:prSet presAssocID="{C667A6F6-D11E-4B0E-928C-4034F5F6D7D7}" presName="FiveNodes_2_text" presStyleLbl="node1" presStyleIdx="4" presStyleCnt="5">
        <dgm:presLayoutVars>
          <dgm:bulletEnabled val="1"/>
        </dgm:presLayoutVars>
      </dgm:prSet>
      <dgm:spPr/>
    </dgm:pt>
    <dgm:pt modelId="{9F7C2475-9CF0-4EFB-8B30-62D44B845A96}" type="pres">
      <dgm:prSet presAssocID="{C667A6F6-D11E-4B0E-928C-4034F5F6D7D7}" presName="FiveNodes_3_text" presStyleLbl="node1" presStyleIdx="4" presStyleCnt="5">
        <dgm:presLayoutVars>
          <dgm:bulletEnabled val="1"/>
        </dgm:presLayoutVars>
      </dgm:prSet>
      <dgm:spPr/>
    </dgm:pt>
    <dgm:pt modelId="{4666EBA1-05C3-4E6A-87E3-A62B5352F8AB}" type="pres">
      <dgm:prSet presAssocID="{C667A6F6-D11E-4B0E-928C-4034F5F6D7D7}" presName="FiveNodes_4_text" presStyleLbl="node1" presStyleIdx="4" presStyleCnt="5">
        <dgm:presLayoutVars>
          <dgm:bulletEnabled val="1"/>
        </dgm:presLayoutVars>
      </dgm:prSet>
      <dgm:spPr/>
    </dgm:pt>
    <dgm:pt modelId="{224A282F-2C16-49AC-86D0-924954CA8191}" type="pres">
      <dgm:prSet presAssocID="{C667A6F6-D11E-4B0E-928C-4034F5F6D7D7}" presName="FiveNodes_5_text" presStyleLbl="node1" presStyleIdx="4" presStyleCnt="5">
        <dgm:presLayoutVars>
          <dgm:bulletEnabled val="1"/>
        </dgm:presLayoutVars>
      </dgm:prSet>
      <dgm:spPr/>
    </dgm:pt>
  </dgm:ptLst>
  <dgm:cxnLst>
    <dgm:cxn modelId="{01F40D06-B8CC-49FD-B3AF-5CA368364C16}" srcId="{EB90B32F-B680-4B82-B917-774B41BD2244}" destId="{5F0EC042-4496-456C-9294-5719CC578743}" srcOrd="0" destOrd="0" parTransId="{09CEC86D-2106-4732-B93F-681DB1AD7872}" sibTransId="{63C60F13-A6B3-4180-9A25-B02010513464}"/>
    <dgm:cxn modelId="{5474F507-E3F1-42A3-B54A-A788EC83865B}" type="presOf" srcId="{892A3A91-6FE4-46E3-8452-192039229753}" destId="{62B22F05-670C-4133-9BFC-CC4E2C87F1ED}" srcOrd="0" destOrd="0" presId="urn:microsoft.com/office/officeart/2005/8/layout/vProcess5"/>
    <dgm:cxn modelId="{1141560C-2BED-4E01-8F38-F2D6A9E04BCD}" type="presOf" srcId="{C667A6F6-D11E-4B0E-928C-4034F5F6D7D7}" destId="{6068B769-DFF1-4A8F-AC36-B47004C246C5}" srcOrd="0" destOrd="0" presId="urn:microsoft.com/office/officeart/2005/8/layout/vProcess5"/>
    <dgm:cxn modelId="{8248D018-182D-4229-9565-39AFBE2BE256}" srcId="{C667A6F6-D11E-4B0E-928C-4034F5F6D7D7}" destId="{13D51058-7D5B-4541-8C8C-58180F250DC7}" srcOrd="0" destOrd="0" parTransId="{BA4ADB77-2AA2-410C-839E-AD20228BAF46}" sibTransId="{34624979-1899-483E-A0AF-D472C80AB8F4}"/>
    <dgm:cxn modelId="{FB01441B-70DD-4E16-99C8-2016765341AB}" srcId="{E1556065-CE2F-4292-B312-00631BAE50AA}" destId="{A4BB29CE-7F87-4432-9CCA-285CE97900CF}" srcOrd="0" destOrd="0" parTransId="{1DEB45C6-85D1-4D89-BE97-F40AF2F2F795}" sibTransId="{9B91C7F6-DD43-4B09-9E23-5335C4A585B9}"/>
    <dgm:cxn modelId="{A9AAC822-F406-4453-BB35-0F1DCB542E69}" type="presOf" srcId="{5F0EC042-4496-456C-9294-5719CC578743}" destId="{EFBFE8C0-3E53-4873-9624-2826E148DCCB}" srcOrd="0" destOrd="1" presId="urn:microsoft.com/office/officeart/2005/8/layout/vProcess5"/>
    <dgm:cxn modelId="{A9EED82F-BB1A-4E75-93DB-5BD8C004E7F8}" srcId="{35F9A914-AA9A-4561-8636-CAEE75F98B62}" destId="{3B2CE472-7563-4BEE-B3AC-F35E23914075}" srcOrd="0" destOrd="0" parTransId="{5B829D32-E357-4B7A-8682-3419817CBD3D}" sibTransId="{FB8A51B4-5A02-45BF-8249-92349F98C4E6}"/>
    <dgm:cxn modelId="{4C5D5435-BA06-4846-A46A-3E45D297E736}" type="presOf" srcId="{E9D13373-E497-4467-AFDE-87FBD6C1B0DA}" destId="{777231A3-3A7F-4C42-9CBA-EEEC6E298059}" srcOrd="0" destOrd="0" presId="urn:microsoft.com/office/officeart/2005/8/layout/vProcess5"/>
    <dgm:cxn modelId="{D9CF7635-B536-43EB-98E4-DB845FCB0E4E}" type="presOf" srcId="{B87C9A75-2CF1-43B7-816E-D6453AB6B521}" destId="{4666EBA1-05C3-4E6A-87E3-A62B5352F8AB}" srcOrd="1" destOrd="0" presId="urn:microsoft.com/office/officeart/2005/8/layout/vProcess5"/>
    <dgm:cxn modelId="{37AB385D-6FB9-494D-BF08-93E5C6CDC8EA}" type="presOf" srcId="{5F0EC042-4496-456C-9294-5719CC578743}" destId="{9F7C2475-9CF0-4EFB-8B30-62D44B845A96}" srcOrd="1" destOrd="1" presId="urn:microsoft.com/office/officeart/2005/8/layout/vProcess5"/>
    <dgm:cxn modelId="{0B3E2561-DEE2-46AD-81B4-F89721183FE4}" type="presOf" srcId="{3B2CE472-7563-4BEE-B3AC-F35E23914075}" destId="{FEEB89E8-D93C-4C3C-8DDA-985888CC5CE3}" srcOrd="1" destOrd="1" presId="urn:microsoft.com/office/officeart/2005/8/layout/vProcess5"/>
    <dgm:cxn modelId="{9BD5C641-0B01-4FE5-9BE6-0060CDA7C156}" srcId="{C667A6F6-D11E-4B0E-928C-4034F5F6D7D7}" destId="{E1556065-CE2F-4292-B312-00631BAE50AA}" srcOrd="4" destOrd="0" parTransId="{31AA5951-02D4-4665-A726-E950C0E1AD5D}" sibTransId="{3053029D-97DE-4AD6-B526-9840259E7B12}"/>
    <dgm:cxn modelId="{1DB79B46-C5CB-41BF-861C-129B3B0420E0}" srcId="{13D51058-7D5B-4541-8C8C-58180F250DC7}" destId="{C49F2C03-BDB3-4948-93E1-A7CDFB32E63D}" srcOrd="0" destOrd="0" parTransId="{F4737688-62AC-481B-9DF2-DF9137D0424C}" sibTransId="{748DEEA5-191A-4419-B438-BA5611A0D052}"/>
    <dgm:cxn modelId="{59BF6F49-7D86-4332-8B4B-92FEB4F5D70F}" type="presOf" srcId="{E1556065-CE2F-4292-B312-00631BAE50AA}" destId="{CC5279C0-623A-4FBF-8D20-AA2495BC1859}" srcOrd="0" destOrd="0" presId="urn:microsoft.com/office/officeart/2005/8/layout/vProcess5"/>
    <dgm:cxn modelId="{6E7A876B-B486-4F37-94E6-FEBD57804D86}" type="presOf" srcId="{814FF805-9541-4465-B85D-A78FFB2723E4}" destId="{F1C97FD6-E5CB-49AE-A293-B0DD929F0DDD}" srcOrd="0" destOrd="0" presId="urn:microsoft.com/office/officeart/2005/8/layout/vProcess5"/>
    <dgm:cxn modelId="{0471246D-2E36-470E-87E2-398E5A14FE4F}" type="presOf" srcId="{34624979-1899-483E-A0AF-D472C80AB8F4}" destId="{26AED3E1-E980-4D60-8371-A985D1ED613E}" srcOrd="0" destOrd="0" presId="urn:microsoft.com/office/officeart/2005/8/layout/vProcess5"/>
    <dgm:cxn modelId="{77562D51-F9A8-4D56-A72A-60A7CAF292EE}" type="presOf" srcId="{3B2CE472-7563-4BEE-B3AC-F35E23914075}" destId="{8024CE4C-AACE-4A87-AA11-63C3E9AE1FEC}" srcOrd="0" destOrd="1" presId="urn:microsoft.com/office/officeart/2005/8/layout/vProcess5"/>
    <dgm:cxn modelId="{5C87E852-2047-4780-A427-B7C33FE3AEDF}" srcId="{C667A6F6-D11E-4B0E-928C-4034F5F6D7D7}" destId="{EB90B32F-B680-4B82-B917-774B41BD2244}" srcOrd="2" destOrd="0" parTransId="{26C3608E-8893-43A4-AF2A-1E846003AB46}" sibTransId="{814FF805-9541-4465-B85D-A78FFB2723E4}"/>
    <dgm:cxn modelId="{ACF88A74-7771-4F87-82B9-390104DD27A3}" type="presOf" srcId="{A4BB29CE-7F87-4432-9CCA-285CE97900CF}" destId="{224A282F-2C16-49AC-86D0-924954CA8191}" srcOrd="1" destOrd="1" presId="urn:microsoft.com/office/officeart/2005/8/layout/vProcess5"/>
    <dgm:cxn modelId="{DA6FB280-4D05-45FF-B15A-66608BA86318}" type="presOf" srcId="{EB90B32F-B680-4B82-B917-774B41BD2244}" destId="{9F7C2475-9CF0-4EFB-8B30-62D44B845A96}" srcOrd="1" destOrd="0" presId="urn:microsoft.com/office/officeart/2005/8/layout/vProcess5"/>
    <dgm:cxn modelId="{1A39B880-F7AB-48E3-9CFD-8C24FF590903}" srcId="{C667A6F6-D11E-4B0E-928C-4034F5F6D7D7}" destId="{35F9A914-AA9A-4561-8636-CAEE75F98B62}" srcOrd="1" destOrd="0" parTransId="{344630D7-984C-4C09-9B04-8349BA3A7DD6}" sibTransId="{892A3A91-6FE4-46E3-8452-192039229753}"/>
    <dgm:cxn modelId="{B6F29C81-D88E-4D4E-9D35-95036DE0D121}" type="presOf" srcId="{35F9A914-AA9A-4561-8636-CAEE75F98B62}" destId="{8024CE4C-AACE-4A87-AA11-63C3E9AE1FEC}" srcOrd="0" destOrd="0" presId="urn:microsoft.com/office/officeart/2005/8/layout/vProcess5"/>
    <dgm:cxn modelId="{E2A01482-5789-4097-9585-264FD869C8A3}" type="presOf" srcId="{13D51058-7D5B-4541-8C8C-58180F250DC7}" destId="{AF1F3C28-7E28-4635-A732-FBB4F936711D}" srcOrd="0" destOrd="0" presId="urn:microsoft.com/office/officeart/2005/8/layout/vProcess5"/>
    <dgm:cxn modelId="{F7DD22B3-B7FF-4619-A924-129E68D01FBE}" type="presOf" srcId="{EB90B32F-B680-4B82-B917-774B41BD2244}" destId="{EFBFE8C0-3E53-4873-9624-2826E148DCCB}" srcOrd="0" destOrd="0" presId="urn:microsoft.com/office/officeart/2005/8/layout/vProcess5"/>
    <dgm:cxn modelId="{EE8334B3-C015-4F65-9975-3AC8E1ED5F6D}" type="presOf" srcId="{A4BB29CE-7F87-4432-9CCA-285CE97900CF}" destId="{CC5279C0-623A-4FBF-8D20-AA2495BC1859}" srcOrd="0" destOrd="1" presId="urn:microsoft.com/office/officeart/2005/8/layout/vProcess5"/>
    <dgm:cxn modelId="{B5B4C1C2-AEE7-42D5-A735-493D7A5AD224}" type="presOf" srcId="{C49F2C03-BDB3-4948-93E1-A7CDFB32E63D}" destId="{AF1F3C28-7E28-4635-A732-FBB4F936711D}" srcOrd="0" destOrd="1" presId="urn:microsoft.com/office/officeart/2005/8/layout/vProcess5"/>
    <dgm:cxn modelId="{340B9BC5-8E11-4889-9917-4A425FDC48A1}" type="presOf" srcId="{C49F2C03-BDB3-4948-93E1-A7CDFB32E63D}" destId="{18C93A58-4BE2-4095-9D51-89C6DB1AED9D}" srcOrd="1" destOrd="1" presId="urn:microsoft.com/office/officeart/2005/8/layout/vProcess5"/>
    <dgm:cxn modelId="{F37BB9C8-C96D-44CC-AD83-4843FADA16AF}" srcId="{C667A6F6-D11E-4B0E-928C-4034F5F6D7D7}" destId="{B87C9A75-2CF1-43B7-816E-D6453AB6B521}" srcOrd="3" destOrd="0" parTransId="{29F8ED18-87A1-4446-B31D-6365DA5C4E32}" sibTransId="{E9D13373-E497-4467-AFDE-87FBD6C1B0DA}"/>
    <dgm:cxn modelId="{4F94E8C8-B961-4239-A318-47D406051157}" type="presOf" srcId="{B87C9A75-2CF1-43B7-816E-D6453AB6B521}" destId="{F8ACA679-D112-4F27-82CB-1FEC4D790DF1}" srcOrd="0" destOrd="0" presId="urn:microsoft.com/office/officeart/2005/8/layout/vProcess5"/>
    <dgm:cxn modelId="{8A52C7D6-593C-4B84-A10C-DF448B01BB0A}" type="presOf" srcId="{35F9A914-AA9A-4561-8636-CAEE75F98B62}" destId="{FEEB89E8-D93C-4C3C-8DDA-985888CC5CE3}" srcOrd="1" destOrd="0" presId="urn:microsoft.com/office/officeart/2005/8/layout/vProcess5"/>
    <dgm:cxn modelId="{1AA02EDE-81CA-4005-9086-AB0C2DE0983E}" type="presOf" srcId="{13D51058-7D5B-4541-8C8C-58180F250DC7}" destId="{18C93A58-4BE2-4095-9D51-89C6DB1AED9D}" srcOrd="1" destOrd="0" presId="urn:microsoft.com/office/officeart/2005/8/layout/vProcess5"/>
    <dgm:cxn modelId="{ECE8F3DE-1ED3-4338-8CBC-665BF222938D}" srcId="{B87C9A75-2CF1-43B7-816E-D6453AB6B521}" destId="{DE9C7C97-AA81-4889-8778-CE432D73B869}" srcOrd="0" destOrd="0" parTransId="{73CC2D43-A79A-4A8D-8345-DA62131591FF}" sibTransId="{C51D0F1B-9520-4A9F-BF6B-22FDF6891244}"/>
    <dgm:cxn modelId="{D38EA8E2-24DE-491B-9B87-2EE933ECFFC0}" type="presOf" srcId="{DE9C7C97-AA81-4889-8778-CE432D73B869}" destId="{F8ACA679-D112-4F27-82CB-1FEC4D790DF1}" srcOrd="0" destOrd="1" presId="urn:microsoft.com/office/officeart/2005/8/layout/vProcess5"/>
    <dgm:cxn modelId="{49D7ADE3-BE80-488B-A684-C844DFBC6582}" type="presOf" srcId="{E1556065-CE2F-4292-B312-00631BAE50AA}" destId="{224A282F-2C16-49AC-86D0-924954CA8191}" srcOrd="1" destOrd="0" presId="urn:microsoft.com/office/officeart/2005/8/layout/vProcess5"/>
    <dgm:cxn modelId="{436F46EE-EE13-488E-BE09-0931169E89D2}" type="presOf" srcId="{DE9C7C97-AA81-4889-8778-CE432D73B869}" destId="{4666EBA1-05C3-4E6A-87E3-A62B5352F8AB}" srcOrd="1" destOrd="1" presId="urn:microsoft.com/office/officeart/2005/8/layout/vProcess5"/>
    <dgm:cxn modelId="{3758BDB0-DE13-4B63-8FC4-1B4929A501D2}" type="presParOf" srcId="{6068B769-DFF1-4A8F-AC36-B47004C246C5}" destId="{50EFC767-9097-4833-A36A-BD9E77305783}" srcOrd="0" destOrd="0" presId="urn:microsoft.com/office/officeart/2005/8/layout/vProcess5"/>
    <dgm:cxn modelId="{D4B87B0D-62F2-473F-99AD-F4F12CEF233E}" type="presParOf" srcId="{6068B769-DFF1-4A8F-AC36-B47004C246C5}" destId="{AF1F3C28-7E28-4635-A732-FBB4F936711D}" srcOrd="1" destOrd="0" presId="urn:microsoft.com/office/officeart/2005/8/layout/vProcess5"/>
    <dgm:cxn modelId="{54F165EE-2FB0-407C-A338-4E38E455EB5D}" type="presParOf" srcId="{6068B769-DFF1-4A8F-AC36-B47004C246C5}" destId="{8024CE4C-AACE-4A87-AA11-63C3E9AE1FEC}" srcOrd="2" destOrd="0" presId="urn:microsoft.com/office/officeart/2005/8/layout/vProcess5"/>
    <dgm:cxn modelId="{03206A48-346D-4503-AD25-6837350C5CBE}" type="presParOf" srcId="{6068B769-DFF1-4A8F-AC36-B47004C246C5}" destId="{EFBFE8C0-3E53-4873-9624-2826E148DCCB}" srcOrd="3" destOrd="0" presId="urn:microsoft.com/office/officeart/2005/8/layout/vProcess5"/>
    <dgm:cxn modelId="{237AD126-B34D-40DC-A003-606C195C1115}" type="presParOf" srcId="{6068B769-DFF1-4A8F-AC36-B47004C246C5}" destId="{F8ACA679-D112-4F27-82CB-1FEC4D790DF1}" srcOrd="4" destOrd="0" presId="urn:microsoft.com/office/officeart/2005/8/layout/vProcess5"/>
    <dgm:cxn modelId="{5BB37579-A782-460C-B699-E66AD1364D69}" type="presParOf" srcId="{6068B769-DFF1-4A8F-AC36-B47004C246C5}" destId="{CC5279C0-623A-4FBF-8D20-AA2495BC1859}" srcOrd="5" destOrd="0" presId="urn:microsoft.com/office/officeart/2005/8/layout/vProcess5"/>
    <dgm:cxn modelId="{0ABBF057-BC40-489D-B9B6-11BB15A16A32}" type="presParOf" srcId="{6068B769-DFF1-4A8F-AC36-B47004C246C5}" destId="{26AED3E1-E980-4D60-8371-A985D1ED613E}" srcOrd="6" destOrd="0" presId="urn:microsoft.com/office/officeart/2005/8/layout/vProcess5"/>
    <dgm:cxn modelId="{22E0D578-29B1-4D62-97E9-D379FE1F779D}" type="presParOf" srcId="{6068B769-DFF1-4A8F-AC36-B47004C246C5}" destId="{62B22F05-670C-4133-9BFC-CC4E2C87F1ED}" srcOrd="7" destOrd="0" presId="urn:microsoft.com/office/officeart/2005/8/layout/vProcess5"/>
    <dgm:cxn modelId="{F43C0183-C29D-44EA-BA97-B0C62500B6A9}" type="presParOf" srcId="{6068B769-DFF1-4A8F-AC36-B47004C246C5}" destId="{F1C97FD6-E5CB-49AE-A293-B0DD929F0DDD}" srcOrd="8" destOrd="0" presId="urn:microsoft.com/office/officeart/2005/8/layout/vProcess5"/>
    <dgm:cxn modelId="{723299B8-F1B8-4400-A01A-0D51C8A6A6F6}" type="presParOf" srcId="{6068B769-DFF1-4A8F-AC36-B47004C246C5}" destId="{777231A3-3A7F-4C42-9CBA-EEEC6E298059}" srcOrd="9" destOrd="0" presId="urn:microsoft.com/office/officeart/2005/8/layout/vProcess5"/>
    <dgm:cxn modelId="{A6158F39-2D21-40C7-9782-9548F60CD472}" type="presParOf" srcId="{6068B769-DFF1-4A8F-AC36-B47004C246C5}" destId="{18C93A58-4BE2-4095-9D51-89C6DB1AED9D}" srcOrd="10" destOrd="0" presId="urn:microsoft.com/office/officeart/2005/8/layout/vProcess5"/>
    <dgm:cxn modelId="{81DF6534-E09C-482D-96F4-D49E6F7EA8EB}" type="presParOf" srcId="{6068B769-DFF1-4A8F-AC36-B47004C246C5}" destId="{FEEB89E8-D93C-4C3C-8DDA-985888CC5CE3}" srcOrd="11" destOrd="0" presId="urn:microsoft.com/office/officeart/2005/8/layout/vProcess5"/>
    <dgm:cxn modelId="{762C7B31-9CCB-4CEB-8C43-BB3CE91B2AE5}" type="presParOf" srcId="{6068B769-DFF1-4A8F-AC36-B47004C246C5}" destId="{9F7C2475-9CF0-4EFB-8B30-62D44B845A96}" srcOrd="12" destOrd="0" presId="urn:microsoft.com/office/officeart/2005/8/layout/vProcess5"/>
    <dgm:cxn modelId="{33058677-71E5-4974-9FCF-00D8B9D4A995}" type="presParOf" srcId="{6068B769-DFF1-4A8F-AC36-B47004C246C5}" destId="{4666EBA1-05C3-4E6A-87E3-A62B5352F8AB}" srcOrd="13" destOrd="0" presId="urn:microsoft.com/office/officeart/2005/8/layout/vProcess5"/>
    <dgm:cxn modelId="{83EDC67B-4E50-47D2-BA66-2E71DAB3B37F}" type="presParOf" srcId="{6068B769-DFF1-4A8F-AC36-B47004C246C5}" destId="{224A282F-2C16-49AC-86D0-924954CA8191}"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2C1EDA-50E5-4103-90E1-56D268C1526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L"/>
        </a:p>
      </dgm:t>
    </dgm:pt>
    <dgm:pt modelId="{4219E468-54D3-4D2B-8FA5-1435A306F0D0}">
      <dgm:prSet phldrT="[Texto]" custT="1"/>
      <dgm:spPr>
        <a:solidFill>
          <a:srgbClr val="E1261E"/>
        </a:solidFill>
      </dgm:spPr>
      <dgm:t>
        <a:bodyPr anchor="ctr"/>
        <a:lstStyle/>
        <a:p>
          <a:r>
            <a:rPr lang="es-CL" sz="1800" b="1" dirty="0">
              <a:solidFill>
                <a:schemeClr val="bg1"/>
              </a:solidFill>
              <a:latin typeface="+mn-lt"/>
            </a:rPr>
            <a:t>Sociedad Colectiva</a:t>
          </a:r>
        </a:p>
      </dgm:t>
    </dgm:pt>
    <dgm:pt modelId="{A84F9EE2-81E8-4CAD-86E2-4055DF9362C9}" type="parTrans" cxnId="{9327C307-9AA5-4D9B-9C0D-88390A5A9422}">
      <dgm:prSet/>
      <dgm:spPr/>
      <dgm:t>
        <a:bodyPr/>
        <a:lstStyle/>
        <a:p>
          <a:endParaRPr lang="es-CL"/>
        </a:p>
      </dgm:t>
    </dgm:pt>
    <dgm:pt modelId="{2F18AD91-0278-4E9D-BCBF-FE441F1C72A9}" type="sibTrans" cxnId="{9327C307-9AA5-4D9B-9C0D-88390A5A9422}">
      <dgm:prSet/>
      <dgm:spPr/>
      <dgm:t>
        <a:bodyPr/>
        <a:lstStyle/>
        <a:p>
          <a:endParaRPr lang="es-CL"/>
        </a:p>
      </dgm:t>
    </dgm:pt>
    <dgm:pt modelId="{5C22F21C-2140-4EA9-8BD4-716C6BF08DE2}">
      <dgm:prSet phldrT="[Texto]" custT="1"/>
      <dgm:spPr>
        <a:solidFill>
          <a:srgbClr val="F9D3D2">
            <a:alpha val="90000"/>
          </a:srgbClr>
        </a:solidFill>
        <a:ln>
          <a:solidFill>
            <a:srgbClr val="F9D3D2">
              <a:alpha val="90000"/>
            </a:srgbClr>
          </a:solidFill>
        </a:ln>
      </dgm:spPr>
      <dgm:t>
        <a:bodyPr anchor="ctr"/>
        <a:lstStyle/>
        <a:p>
          <a:r>
            <a:rPr lang="es-CL" sz="1800" dirty="0">
              <a:solidFill>
                <a:schemeClr val="tx1">
                  <a:lumMod val="95000"/>
                  <a:lumOff val="5000"/>
                </a:schemeClr>
              </a:solidFill>
              <a:latin typeface="+mn-lt"/>
            </a:rPr>
            <a:t>Responsabilidad ilimitada para todos los socios</a:t>
          </a:r>
        </a:p>
      </dgm:t>
    </dgm:pt>
    <dgm:pt modelId="{D07B50FF-782D-4BFD-8257-6773DAD0B37D}" type="parTrans" cxnId="{90422746-085B-4C75-A2A6-1A6078A66DE3}">
      <dgm:prSet/>
      <dgm:spPr/>
      <dgm:t>
        <a:bodyPr/>
        <a:lstStyle/>
        <a:p>
          <a:endParaRPr lang="es-CL"/>
        </a:p>
      </dgm:t>
    </dgm:pt>
    <dgm:pt modelId="{72270FD6-77C8-40E0-A63B-0EA9D2E13859}" type="sibTrans" cxnId="{90422746-085B-4C75-A2A6-1A6078A66DE3}">
      <dgm:prSet/>
      <dgm:spPr/>
      <dgm:t>
        <a:bodyPr/>
        <a:lstStyle/>
        <a:p>
          <a:endParaRPr lang="es-CL"/>
        </a:p>
      </dgm:t>
    </dgm:pt>
    <dgm:pt modelId="{6AA03857-5ADD-49E4-B5DD-E10A93CD1F1C}">
      <dgm:prSet phldrT="[Texto]" custT="1"/>
      <dgm:spPr>
        <a:solidFill>
          <a:srgbClr val="E1261E"/>
        </a:solidFill>
      </dgm:spPr>
      <dgm:t>
        <a:bodyPr anchor="ctr"/>
        <a:lstStyle/>
        <a:p>
          <a:r>
            <a:rPr lang="es-CL" sz="1800" b="1" dirty="0">
              <a:solidFill>
                <a:schemeClr val="bg1"/>
              </a:solidFill>
              <a:latin typeface="+mn-lt"/>
            </a:rPr>
            <a:t>Sociedad en Comandita</a:t>
          </a:r>
        </a:p>
      </dgm:t>
    </dgm:pt>
    <dgm:pt modelId="{F49F2564-B163-4226-B800-CF99AE6E6F67}" type="parTrans" cxnId="{CCDE680E-6AC8-40D5-9C21-21E891DDA23F}">
      <dgm:prSet/>
      <dgm:spPr/>
      <dgm:t>
        <a:bodyPr/>
        <a:lstStyle/>
        <a:p>
          <a:endParaRPr lang="es-CL"/>
        </a:p>
      </dgm:t>
    </dgm:pt>
    <dgm:pt modelId="{06F26EE8-097D-4122-B15C-FEB52E82DF7C}" type="sibTrans" cxnId="{CCDE680E-6AC8-40D5-9C21-21E891DDA23F}">
      <dgm:prSet/>
      <dgm:spPr/>
      <dgm:t>
        <a:bodyPr/>
        <a:lstStyle/>
        <a:p>
          <a:endParaRPr lang="es-CL"/>
        </a:p>
      </dgm:t>
    </dgm:pt>
    <dgm:pt modelId="{00E67328-BBE5-49A2-A3D1-B720A134959D}">
      <dgm:prSet phldrT="[Texto]" custT="1"/>
      <dgm:spPr>
        <a:solidFill>
          <a:srgbClr val="F9D3D2">
            <a:alpha val="90000"/>
          </a:srgbClr>
        </a:solidFill>
        <a:ln>
          <a:solidFill>
            <a:srgbClr val="F9D3D2">
              <a:alpha val="90000"/>
            </a:srgbClr>
          </a:solidFill>
        </a:ln>
      </dgm:spPr>
      <dgm:t>
        <a:bodyPr anchor="ctr"/>
        <a:lstStyle/>
        <a:p>
          <a:r>
            <a:rPr lang="es-CL" sz="1800" dirty="0">
              <a:solidFill>
                <a:schemeClr val="tx1">
                  <a:lumMod val="95000"/>
                  <a:lumOff val="5000"/>
                </a:schemeClr>
              </a:solidFill>
              <a:latin typeface="+mn-lt"/>
            </a:rPr>
            <a:t>Combina socios con responsabilidad limitada e ilimitada</a:t>
          </a:r>
        </a:p>
      </dgm:t>
    </dgm:pt>
    <dgm:pt modelId="{99460E62-6832-4781-874C-6E2ADD9C1952}" type="parTrans" cxnId="{00F7E5F3-0729-46C4-A924-4B6A4D253409}">
      <dgm:prSet/>
      <dgm:spPr/>
      <dgm:t>
        <a:bodyPr/>
        <a:lstStyle/>
        <a:p>
          <a:endParaRPr lang="es-CL"/>
        </a:p>
      </dgm:t>
    </dgm:pt>
    <dgm:pt modelId="{2306A753-72C0-4DC2-A62B-DBFF52F7F0BB}" type="sibTrans" cxnId="{00F7E5F3-0729-46C4-A924-4B6A4D253409}">
      <dgm:prSet/>
      <dgm:spPr/>
      <dgm:t>
        <a:bodyPr/>
        <a:lstStyle/>
        <a:p>
          <a:endParaRPr lang="es-CL"/>
        </a:p>
      </dgm:t>
    </dgm:pt>
    <dgm:pt modelId="{0F14F20C-2F1F-406C-BF51-5E95CF25D985}">
      <dgm:prSet phldrT="[Texto]" custT="1"/>
      <dgm:spPr>
        <a:solidFill>
          <a:srgbClr val="E1261E"/>
        </a:solidFill>
      </dgm:spPr>
      <dgm:t>
        <a:bodyPr anchor="ctr"/>
        <a:lstStyle/>
        <a:p>
          <a:r>
            <a:rPr lang="es-CL" sz="1800" b="1" dirty="0">
              <a:solidFill>
                <a:schemeClr val="bg1"/>
              </a:solidFill>
              <a:latin typeface="+mn-lt"/>
            </a:rPr>
            <a:t>Empresa Individual (EI)</a:t>
          </a:r>
        </a:p>
      </dgm:t>
    </dgm:pt>
    <dgm:pt modelId="{87AC88DE-8736-4CA1-B82C-CEEDBD5E2291}" type="parTrans" cxnId="{5FD39F23-4E7F-445B-B237-3081000FC706}">
      <dgm:prSet/>
      <dgm:spPr/>
      <dgm:t>
        <a:bodyPr/>
        <a:lstStyle/>
        <a:p>
          <a:endParaRPr lang="es-CL"/>
        </a:p>
      </dgm:t>
    </dgm:pt>
    <dgm:pt modelId="{5EBE75D0-428D-4C04-8444-796309EF2E47}" type="sibTrans" cxnId="{5FD39F23-4E7F-445B-B237-3081000FC706}">
      <dgm:prSet/>
      <dgm:spPr/>
      <dgm:t>
        <a:bodyPr/>
        <a:lstStyle/>
        <a:p>
          <a:endParaRPr lang="es-CL"/>
        </a:p>
      </dgm:t>
    </dgm:pt>
    <dgm:pt modelId="{C230A9C9-B11D-4134-B16C-9F1D83734B1C}">
      <dgm:prSet phldrT="[Texto]" custT="1"/>
      <dgm:spPr>
        <a:solidFill>
          <a:srgbClr val="F9D3D2">
            <a:alpha val="90000"/>
          </a:srgbClr>
        </a:solidFill>
        <a:ln>
          <a:solidFill>
            <a:srgbClr val="F9D3D2">
              <a:alpha val="90000"/>
            </a:srgbClr>
          </a:solidFill>
        </a:ln>
      </dgm:spPr>
      <dgm:t>
        <a:bodyPr anchor="ctr"/>
        <a:lstStyle/>
        <a:p>
          <a:r>
            <a:rPr lang="es-CL" sz="1800" dirty="0">
              <a:solidFill>
                <a:schemeClr val="tx1">
                  <a:lumMod val="95000"/>
                  <a:lumOff val="5000"/>
                </a:schemeClr>
              </a:solidFill>
              <a:latin typeface="+mn-lt"/>
            </a:rPr>
            <a:t>Simplicidad en la gestión, pero alto riesgo personal</a:t>
          </a:r>
        </a:p>
      </dgm:t>
    </dgm:pt>
    <dgm:pt modelId="{D8443491-DDA5-4341-9363-11E03ADECC93}" type="parTrans" cxnId="{353DF439-7007-4459-AAED-E0E568BE4708}">
      <dgm:prSet/>
      <dgm:spPr/>
      <dgm:t>
        <a:bodyPr/>
        <a:lstStyle/>
        <a:p>
          <a:endParaRPr lang="es-CL"/>
        </a:p>
      </dgm:t>
    </dgm:pt>
    <dgm:pt modelId="{FEE88D08-4692-49AE-ADE8-CA34E173547E}" type="sibTrans" cxnId="{353DF439-7007-4459-AAED-E0E568BE4708}">
      <dgm:prSet/>
      <dgm:spPr/>
      <dgm:t>
        <a:bodyPr/>
        <a:lstStyle/>
        <a:p>
          <a:endParaRPr lang="es-CL"/>
        </a:p>
      </dgm:t>
    </dgm:pt>
    <dgm:pt modelId="{982B5E05-A907-425E-80C4-205A616D77AA}">
      <dgm:prSet phldrT="[Texto]" custT="1"/>
      <dgm:spPr>
        <a:solidFill>
          <a:srgbClr val="E1261E"/>
        </a:solidFill>
      </dgm:spPr>
      <dgm:t>
        <a:bodyPr anchor="ctr"/>
        <a:lstStyle/>
        <a:p>
          <a:r>
            <a:rPr lang="es-CL" sz="1800" b="1" dirty="0">
              <a:solidFill>
                <a:schemeClr val="bg1"/>
              </a:solidFill>
              <a:latin typeface="+mn-lt"/>
            </a:rPr>
            <a:t>Corporaciones y fundaciones</a:t>
          </a:r>
        </a:p>
      </dgm:t>
    </dgm:pt>
    <dgm:pt modelId="{0BBCA50F-A57B-4D53-8EBF-75DA929F12BF}" type="parTrans" cxnId="{270B576A-8EEE-4151-BE55-0E5F8576EBC0}">
      <dgm:prSet/>
      <dgm:spPr/>
      <dgm:t>
        <a:bodyPr/>
        <a:lstStyle/>
        <a:p>
          <a:endParaRPr lang="es-CL"/>
        </a:p>
      </dgm:t>
    </dgm:pt>
    <dgm:pt modelId="{4431312E-A620-4AD4-B4A0-CD7F2E2F7F5D}" type="sibTrans" cxnId="{270B576A-8EEE-4151-BE55-0E5F8576EBC0}">
      <dgm:prSet/>
      <dgm:spPr/>
      <dgm:t>
        <a:bodyPr/>
        <a:lstStyle/>
        <a:p>
          <a:endParaRPr lang="es-CL"/>
        </a:p>
      </dgm:t>
    </dgm:pt>
    <dgm:pt modelId="{E1830083-436F-48BE-8294-3A8C499D2FC6}">
      <dgm:prSet phldrT="[Texto]" custT="1"/>
      <dgm:spPr>
        <a:solidFill>
          <a:srgbClr val="F9D3D2">
            <a:alpha val="90000"/>
          </a:srgbClr>
        </a:solidFill>
        <a:ln>
          <a:solidFill>
            <a:srgbClr val="F9D3D2">
              <a:alpha val="90000"/>
            </a:srgbClr>
          </a:solidFill>
        </a:ln>
      </dgm:spPr>
      <dgm:t>
        <a:bodyPr anchor="ctr"/>
        <a:lstStyle/>
        <a:p>
          <a:r>
            <a:rPr lang="es-CL" sz="1800" dirty="0">
              <a:solidFill>
                <a:schemeClr val="tx1">
                  <a:lumMod val="95000"/>
                  <a:lumOff val="5000"/>
                </a:schemeClr>
              </a:solidFill>
              <a:latin typeface="+mn-lt"/>
            </a:rPr>
            <a:t>Sin fines de lucro, con restricciones es la distribución de utilidades</a:t>
          </a:r>
        </a:p>
      </dgm:t>
    </dgm:pt>
    <dgm:pt modelId="{12D2ADF8-78C4-4489-A4E8-8EFF14E51379}" type="parTrans" cxnId="{DAFB51B2-CA36-4CB4-8035-4ADDC955EF6A}">
      <dgm:prSet/>
      <dgm:spPr/>
      <dgm:t>
        <a:bodyPr/>
        <a:lstStyle/>
        <a:p>
          <a:endParaRPr lang="es-CL"/>
        </a:p>
      </dgm:t>
    </dgm:pt>
    <dgm:pt modelId="{4A97E976-D76E-45B1-A978-FF2C599710CE}" type="sibTrans" cxnId="{DAFB51B2-CA36-4CB4-8035-4ADDC955EF6A}">
      <dgm:prSet/>
      <dgm:spPr/>
      <dgm:t>
        <a:bodyPr/>
        <a:lstStyle/>
        <a:p>
          <a:endParaRPr lang="es-CL"/>
        </a:p>
      </dgm:t>
    </dgm:pt>
    <dgm:pt modelId="{1803412C-9E8C-423F-B4BE-050377140D5A}" type="pres">
      <dgm:prSet presAssocID="{852C1EDA-50E5-4103-90E1-56D268C15261}" presName="linear" presStyleCnt="0">
        <dgm:presLayoutVars>
          <dgm:dir/>
          <dgm:animLvl val="lvl"/>
          <dgm:resizeHandles val="exact"/>
        </dgm:presLayoutVars>
      </dgm:prSet>
      <dgm:spPr/>
    </dgm:pt>
    <dgm:pt modelId="{7139BCC1-F6E0-4E28-8663-FC18E46A5FB7}" type="pres">
      <dgm:prSet presAssocID="{4219E468-54D3-4D2B-8FA5-1435A306F0D0}" presName="parentLin" presStyleCnt="0"/>
      <dgm:spPr/>
    </dgm:pt>
    <dgm:pt modelId="{9DB179E3-6C90-431B-A432-91F1795FD475}" type="pres">
      <dgm:prSet presAssocID="{4219E468-54D3-4D2B-8FA5-1435A306F0D0}" presName="parentLeftMargin" presStyleLbl="node1" presStyleIdx="0" presStyleCnt="4"/>
      <dgm:spPr/>
    </dgm:pt>
    <dgm:pt modelId="{2C592ABD-559F-4117-8386-FEBEBA4CDB79}" type="pres">
      <dgm:prSet presAssocID="{4219E468-54D3-4D2B-8FA5-1435A306F0D0}" presName="parentText" presStyleLbl="node1" presStyleIdx="0" presStyleCnt="4">
        <dgm:presLayoutVars>
          <dgm:chMax val="0"/>
          <dgm:bulletEnabled val="1"/>
        </dgm:presLayoutVars>
      </dgm:prSet>
      <dgm:spPr/>
    </dgm:pt>
    <dgm:pt modelId="{EB7D78DB-7670-4539-9623-A1920A407A01}" type="pres">
      <dgm:prSet presAssocID="{4219E468-54D3-4D2B-8FA5-1435A306F0D0}" presName="negativeSpace" presStyleCnt="0"/>
      <dgm:spPr/>
    </dgm:pt>
    <dgm:pt modelId="{5033F6E2-AAAF-4E90-8F8C-EEA895C26560}" type="pres">
      <dgm:prSet presAssocID="{4219E468-54D3-4D2B-8FA5-1435A306F0D0}" presName="childText" presStyleLbl="conFgAcc1" presStyleIdx="0" presStyleCnt="4">
        <dgm:presLayoutVars>
          <dgm:bulletEnabled val="1"/>
        </dgm:presLayoutVars>
      </dgm:prSet>
      <dgm:spPr/>
    </dgm:pt>
    <dgm:pt modelId="{63A7BD97-0996-4099-8D08-84D8BC088A98}" type="pres">
      <dgm:prSet presAssocID="{2F18AD91-0278-4E9D-BCBF-FE441F1C72A9}" presName="spaceBetweenRectangles" presStyleCnt="0"/>
      <dgm:spPr/>
    </dgm:pt>
    <dgm:pt modelId="{A54FE6F6-9303-4FBF-A6B7-8942EFC11C80}" type="pres">
      <dgm:prSet presAssocID="{6AA03857-5ADD-49E4-B5DD-E10A93CD1F1C}" presName="parentLin" presStyleCnt="0"/>
      <dgm:spPr/>
    </dgm:pt>
    <dgm:pt modelId="{F9239990-D6D8-49BE-9C03-A06B56A43CCC}" type="pres">
      <dgm:prSet presAssocID="{6AA03857-5ADD-49E4-B5DD-E10A93CD1F1C}" presName="parentLeftMargin" presStyleLbl="node1" presStyleIdx="0" presStyleCnt="4"/>
      <dgm:spPr/>
    </dgm:pt>
    <dgm:pt modelId="{D4D0D290-E72F-4B99-800A-3AF245749FE0}" type="pres">
      <dgm:prSet presAssocID="{6AA03857-5ADD-49E4-B5DD-E10A93CD1F1C}" presName="parentText" presStyleLbl="node1" presStyleIdx="1" presStyleCnt="4">
        <dgm:presLayoutVars>
          <dgm:chMax val="0"/>
          <dgm:bulletEnabled val="1"/>
        </dgm:presLayoutVars>
      </dgm:prSet>
      <dgm:spPr/>
    </dgm:pt>
    <dgm:pt modelId="{0402AC49-7DAE-4976-B23C-2B0E507F16E6}" type="pres">
      <dgm:prSet presAssocID="{6AA03857-5ADD-49E4-B5DD-E10A93CD1F1C}" presName="negativeSpace" presStyleCnt="0"/>
      <dgm:spPr/>
    </dgm:pt>
    <dgm:pt modelId="{E7D2DD23-E818-4373-9AD8-700BEA56005B}" type="pres">
      <dgm:prSet presAssocID="{6AA03857-5ADD-49E4-B5DD-E10A93CD1F1C}" presName="childText" presStyleLbl="conFgAcc1" presStyleIdx="1" presStyleCnt="4">
        <dgm:presLayoutVars>
          <dgm:bulletEnabled val="1"/>
        </dgm:presLayoutVars>
      </dgm:prSet>
      <dgm:spPr/>
    </dgm:pt>
    <dgm:pt modelId="{24CA139F-35B3-4553-85B0-8FB390065900}" type="pres">
      <dgm:prSet presAssocID="{06F26EE8-097D-4122-B15C-FEB52E82DF7C}" presName="spaceBetweenRectangles" presStyleCnt="0"/>
      <dgm:spPr/>
    </dgm:pt>
    <dgm:pt modelId="{8D114CA5-F384-4294-A7B5-3AE8C153EF54}" type="pres">
      <dgm:prSet presAssocID="{0F14F20C-2F1F-406C-BF51-5E95CF25D985}" presName="parentLin" presStyleCnt="0"/>
      <dgm:spPr/>
    </dgm:pt>
    <dgm:pt modelId="{59270404-5D61-4973-BFB2-D939E786D65B}" type="pres">
      <dgm:prSet presAssocID="{0F14F20C-2F1F-406C-BF51-5E95CF25D985}" presName="parentLeftMargin" presStyleLbl="node1" presStyleIdx="1" presStyleCnt="4"/>
      <dgm:spPr/>
    </dgm:pt>
    <dgm:pt modelId="{99B75487-5DE8-401B-9986-0D744971C920}" type="pres">
      <dgm:prSet presAssocID="{0F14F20C-2F1F-406C-BF51-5E95CF25D985}" presName="parentText" presStyleLbl="node1" presStyleIdx="2" presStyleCnt="4">
        <dgm:presLayoutVars>
          <dgm:chMax val="0"/>
          <dgm:bulletEnabled val="1"/>
        </dgm:presLayoutVars>
      </dgm:prSet>
      <dgm:spPr/>
    </dgm:pt>
    <dgm:pt modelId="{69EF0BC2-5277-4B26-AAC9-733F72C739B0}" type="pres">
      <dgm:prSet presAssocID="{0F14F20C-2F1F-406C-BF51-5E95CF25D985}" presName="negativeSpace" presStyleCnt="0"/>
      <dgm:spPr/>
    </dgm:pt>
    <dgm:pt modelId="{5B9A5999-3806-43B9-BFBF-63D39C427D85}" type="pres">
      <dgm:prSet presAssocID="{0F14F20C-2F1F-406C-BF51-5E95CF25D985}" presName="childText" presStyleLbl="conFgAcc1" presStyleIdx="2" presStyleCnt="4">
        <dgm:presLayoutVars>
          <dgm:bulletEnabled val="1"/>
        </dgm:presLayoutVars>
      </dgm:prSet>
      <dgm:spPr/>
    </dgm:pt>
    <dgm:pt modelId="{90E48087-1C2E-47A3-A886-C5348FEE26FB}" type="pres">
      <dgm:prSet presAssocID="{5EBE75D0-428D-4C04-8444-796309EF2E47}" presName="spaceBetweenRectangles" presStyleCnt="0"/>
      <dgm:spPr/>
    </dgm:pt>
    <dgm:pt modelId="{51A8EE08-6D6C-4E06-AD18-B79A3734FA86}" type="pres">
      <dgm:prSet presAssocID="{982B5E05-A907-425E-80C4-205A616D77AA}" presName="parentLin" presStyleCnt="0"/>
      <dgm:spPr/>
    </dgm:pt>
    <dgm:pt modelId="{4CFD56B0-42C6-4E1F-A8DC-309552CC5637}" type="pres">
      <dgm:prSet presAssocID="{982B5E05-A907-425E-80C4-205A616D77AA}" presName="parentLeftMargin" presStyleLbl="node1" presStyleIdx="2" presStyleCnt="4"/>
      <dgm:spPr/>
    </dgm:pt>
    <dgm:pt modelId="{CA35492B-90EC-452C-B38F-B6A94A892853}" type="pres">
      <dgm:prSet presAssocID="{982B5E05-A907-425E-80C4-205A616D77AA}" presName="parentText" presStyleLbl="node1" presStyleIdx="3" presStyleCnt="4">
        <dgm:presLayoutVars>
          <dgm:chMax val="0"/>
          <dgm:bulletEnabled val="1"/>
        </dgm:presLayoutVars>
      </dgm:prSet>
      <dgm:spPr/>
    </dgm:pt>
    <dgm:pt modelId="{885A11C1-86EB-4568-A0F6-6AB8E9687507}" type="pres">
      <dgm:prSet presAssocID="{982B5E05-A907-425E-80C4-205A616D77AA}" presName="negativeSpace" presStyleCnt="0"/>
      <dgm:spPr/>
    </dgm:pt>
    <dgm:pt modelId="{39F920E1-1294-43F1-9143-90099E095631}" type="pres">
      <dgm:prSet presAssocID="{982B5E05-A907-425E-80C4-205A616D77AA}" presName="childText" presStyleLbl="conFgAcc1" presStyleIdx="3" presStyleCnt="4">
        <dgm:presLayoutVars>
          <dgm:bulletEnabled val="1"/>
        </dgm:presLayoutVars>
      </dgm:prSet>
      <dgm:spPr/>
    </dgm:pt>
  </dgm:ptLst>
  <dgm:cxnLst>
    <dgm:cxn modelId="{A00C7506-C855-434E-BB60-B20B556378B2}" type="presOf" srcId="{4219E468-54D3-4D2B-8FA5-1435A306F0D0}" destId="{2C592ABD-559F-4117-8386-FEBEBA4CDB79}" srcOrd="1" destOrd="0" presId="urn:microsoft.com/office/officeart/2005/8/layout/list1"/>
    <dgm:cxn modelId="{9327C307-9AA5-4D9B-9C0D-88390A5A9422}" srcId="{852C1EDA-50E5-4103-90E1-56D268C15261}" destId="{4219E468-54D3-4D2B-8FA5-1435A306F0D0}" srcOrd="0" destOrd="0" parTransId="{A84F9EE2-81E8-4CAD-86E2-4055DF9362C9}" sibTransId="{2F18AD91-0278-4E9D-BCBF-FE441F1C72A9}"/>
    <dgm:cxn modelId="{CCDE680E-6AC8-40D5-9C21-21E891DDA23F}" srcId="{852C1EDA-50E5-4103-90E1-56D268C15261}" destId="{6AA03857-5ADD-49E4-B5DD-E10A93CD1F1C}" srcOrd="1" destOrd="0" parTransId="{F49F2564-B163-4226-B800-CF99AE6E6F67}" sibTransId="{06F26EE8-097D-4122-B15C-FEB52E82DF7C}"/>
    <dgm:cxn modelId="{5CF90813-C2F9-4DA4-A2CA-FD3E26077C27}" type="presOf" srcId="{00E67328-BBE5-49A2-A3D1-B720A134959D}" destId="{E7D2DD23-E818-4373-9AD8-700BEA56005B}" srcOrd="0" destOrd="0" presId="urn:microsoft.com/office/officeart/2005/8/layout/list1"/>
    <dgm:cxn modelId="{C1BC0317-5541-484B-B8ED-0A1558163E49}" type="presOf" srcId="{5C22F21C-2140-4EA9-8BD4-716C6BF08DE2}" destId="{5033F6E2-AAAF-4E90-8F8C-EEA895C26560}" srcOrd="0" destOrd="0" presId="urn:microsoft.com/office/officeart/2005/8/layout/list1"/>
    <dgm:cxn modelId="{5FD39F23-4E7F-445B-B237-3081000FC706}" srcId="{852C1EDA-50E5-4103-90E1-56D268C15261}" destId="{0F14F20C-2F1F-406C-BF51-5E95CF25D985}" srcOrd="2" destOrd="0" parTransId="{87AC88DE-8736-4CA1-B82C-CEEDBD5E2291}" sibTransId="{5EBE75D0-428D-4C04-8444-796309EF2E47}"/>
    <dgm:cxn modelId="{7517382A-1DA6-42AF-AFBA-ACA6B67C0306}" type="presOf" srcId="{E1830083-436F-48BE-8294-3A8C499D2FC6}" destId="{39F920E1-1294-43F1-9143-90099E095631}" srcOrd="0" destOrd="0" presId="urn:microsoft.com/office/officeart/2005/8/layout/list1"/>
    <dgm:cxn modelId="{521ED230-8639-44BC-836B-E79C1F3609EE}" type="presOf" srcId="{982B5E05-A907-425E-80C4-205A616D77AA}" destId="{4CFD56B0-42C6-4E1F-A8DC-309552CC5637}" srcOrd="0" destOrd="0" presId="urn:microsoft.com/office/officeart/2005/8/layout/list1"/>
    <dgm:cxn modelId="{DDD4D232-E7C8-4898-9C3B-76AF4D6139F6}" type="presOf" srcId="{C230A9C9-B11D-4134-B16C-9F1D83734B1C}" destId="{5B9A5999-3806-43B9-BFBF-63D39C427D85}" srcOrd="0" destOrd="0" presId="urn:microsoft.com/office/officeart/2005/8/layout/list1"/>
    <dgm:cxn modelId="{353DF439-7007-4459-AAED-E0E568BE4708}" srcId="{0F14F20C-2F1F-406C-BF51-5E95CF25D985}" destId="{C230A9C9-B11D-4134-B16C-9F1D83734B1C}" srcOrd="0" destOrd="0" parTransId="{D8443491-DDA5-4341-9363-11E03ADECC93}" sibTransId="{FEE88D08-4692-49AE-ADE8-CA34E173547E}"/>
    <dgm:cxn modelId="{90422746-085B-4C75-A2A6-1A6078A66DE3}" srcId="{4219E468-54D3-4D2B-8FA5-1435A306F0D0}" destId="{5C22F21C-2140-4EA9-8BD4-716C6BF08DE2}" srcOrd="0" destOrd="0" parTransId="{D07B50FF-782D-4BFD-8257-6773DAD0B37D}" sibTransId="{72270FD6-77C8-40E0-A63B-0EA9D2E13859}"/>
    <dgm:cxn modelId="{270B576A-8EEE-4151-BE55-0E5F8576EBC0}" srcId="{852C1EDA-50E5-4103-90E1-56D268C15261}" destId="{982B5E05-A907-425E-80C4-205A616D77AA}" srcOrd="3" destOrd="0" parTransId="{0BBCA50F-A57B-4D53-8EBF-75DA929F12BF}" sibTransId="{4431312E-A620-4AD4-B4A0-CD7F2E2F7F5D}"/>
    <dgm:cxn modelId="{1DBA8294-F101-4C22-B8FC-5E16030F816A}" type="presOf" srcId="{6AA03857-5ADD-49E4-B5DD-E10A93CD1F1C}" destId="{F9239990-D6D8-49BE-9C03-A06B56A43CCC}" srcOrd="0" destOrd="0" presId="urn:microsoft.com/office/officeart/2005/8/layout/list1"/>
    <dgm:cxn modelId="{963A13A6-0F6F-4733-9F04-E1AE3AF3FD6D}" type="presOf" srcId="{852C1EDA-50E5-4103-90E1-56D268C15261}" destId="{1803412C-9E8C-423F-B4BE-050377140D5A}" srcOrd="0" destOrd="0" presId="urn:microsoft.com/office/officeart/2005/8/layout/list1"/>
    <dgm:cxn modelId="{DAFB51B2-CA36-4CB4-8035-4ADDC955EF6A}" srcId="{982B5E05-A907-425E-80C4-205A616D77AA}" destId="{E1830083-436F-48BE-8294-3A8C499D2FC6}" srcOrd="0" destOrd="0" parTransId="{12D2ADF8-78C4-4489-A4E8-8EFF14E51379}" sibTransId="{4A97E976-D76E-45B1-A978-FF2C599710CE}"/>
    <dgm:cxn modelId="{6FEAE9BC-B43F-4CB7-8F1A-3D76959EEB6D}" type="presOf" srcId="{4219E468-54D3-4D2B-8FA5-1435A306F0D0}" destId="{9DB179E3-6C90-431B-A432-91F1795FD475}" srcOrd="0" destOrd="0" presId="urn:microsoft.com/office/officeart/2005/8/layout/list1"/>
    <dgm:cxn modelId="{D70BF8C7-3EDD-4653-96EB-69FB200D1EA0}" type="presOf" srcId="{0F14F20C-2F1F-406C-BF51-5E95CF25D985}" destId="{99B75487-5DE8-401B-9986-0D744971C920}" srcOrd="1" destOrd="0" presId="urn:microsoft.com/office/officeart/2005/8/layout/list1"/>
    <dgm:cxn modelId="{EC871DD6-26FA-4B70-8EC2-F877AB36C6CD}" type="presOf" srcId="{0F14F20C-2F1F-406C-BF51-5E95CF25D985}" destId="{59270404-5D61-4973-BFB2-D939E786D65B}" srcOrd="0" destOrd="0" presId="urn:microsoft.com/office/officeart/2005/8/layout/list1"/>
    <dgm:cxn modelId="{E867FFE8-7791-41CF-BB79-4533DD52E7CF}" type="presOf" srcId="{6AA03857-5ADD-49E4-B5DD-E10A93CD1F1C}" destId="{D4D0D290-E72F-4B99-800A-3AF245749FE0}" srcOrd="1" destOrd="0" presId="urn:microsoft.com/office/officeart/2005/8/layout/list1"/>
    <dgm:cxn modelId="{00F7E5F3-0729-46C4-A924-4B6A4D253409}" srcId="{6AA03857-5ADD-49E4-B5DD-E10A93CD1F1C}" destId="{00E67328-BBE5-49A2-A3D1-B720A134959D}" srcOrd="0" destOrd="0" parTransId="{99460E62-6832-4781-874C-6E2ADD9C1952}" sibTransId="{2306A753-72C0-4DC2-A62B-DBFF52F7F0BB}"/>
    <dgm:cxn modelId="{794ADFFD-6661-4C88-9288-8E97D691792B}" type="presOf" srcId="{982B5E05-A907-425E-80C4-205A616D77AA}" destId="{CA35492B-90EC-452C-B38F-B6A94A892853}" srcOrd="1" destOrd="0" presId="urn:microsoft.com/office/officeart/2005/8/layout/list1"/>
    <dgm:cxn modelId="{B6BFE74D-DABA-4836-A28E-ECB9AEDC7239}" type="presParOf" srcId="{1803412C-9E8C-423F-B4BE-050377140D5A}" destId="{7139BCC1-F6E0-4E28-8663-FC18E46A5FB7}" srcOrd="0" destOrd="0" presId="urn:microsoft.com/office/officeart/2005/8/layout/list1"/>
    <dgm:cxn modelId="{8A5DF99F-FE83-4D9E-99E4-A9D317DD813D}" type="presParOf" srcId="{7139BCC1-F6E0-4E28-8663-FC18E46A5FB7}" destId="{9DB179E3-6C90-431B-A432-91F1795FD475}" srcOrd="0" destOrd="0" presId="urn:microsoft.com/office/officeart/2005/8/layout/list1"/>
    <dgm:cxn modelId="{61648E27-2A88-4B3D-87B2-DB931A49D0B0}" type="presParOf" srcId="{7139BCC1-F6E0-4E28-8663-FC18E46A5FB7}" destId="{2C592ABD-559F-4117-8386-FEBEBA4CDB79}" srcOrd="1" destOrd="0" presId="urn:microsoft.com/office/officeart/2005/8/layout/list1"/>
    <dgm:cxn modelId="{58B0CC91-A494-4AB8-989D-EA4F93AD289A}" type="presParOf" srcId="{1803412C-9E8C-423F-B4BE-050377140D5A}" destId="{EB7D78DB-7670-4539-9623-A1920A407A01}" srcOrd="1" destOrd="0" presId="urn:microsoft.com/office/officeart/2005/8/layout/list1"/>
    <dgm:cxn modelId="{63477522-8654-46FF-822F-846AE4352C86}" type="presParOf" srcId="{1803412C-9E8C-423F-B4BE-050377140D5A}" destId="{5033F6E2-AAAF-4E90-8F8C-EEA895C26560}" srcOrd="2" destOrd="0" presId="urn:microsoft.com/office/officeart/2005/8/layout/list1"/>
    <dgm:cxn modelId="{356CC749-165B-4EAD-9FFF-BDFB67F8C69E}" type="presParOf" srcId="{1803412C-9E8C-423F-B4BE-050377140D5A}" destId="{63A7BD97-0996-4099-8D08-84D8BC088A98}" srcOrd="3" destOrd="0" presId="urn:microsoft.com/office/officeart/2005/8/layout/list1"/>
    <dgm:cxn modelId="{5AC93065-E51B-448D-AB6E-65D3C2D71573}" type="presParOf" srcId="{1803412C-9E8C-423F-B4BE-050377140D5A}" destId="{A54FE6F6-9303-4FBF-A6B7-8942EFC11C80}" srcOrd="4" destOrd="0" presId="urn:microsoft.com/office/officeart/2005/8/layout/list1"/>
    <dgm:cxn modelId="{2C2DD5A2-5F68-4630-AE36-7D58CA5CBA61}" type="presParOf" srcId="{A54FE6F6-9303-4FBF-A6B7-8942EFC11C80}" destId="{F9239990-D6D8-49BE-9C03-A06B56A43CCC}" srcOrd="0" destOrd="0" presId="urn:microsoft.com/office/officeart/2005/8/layout/list1"/>
    <dgm:cxn modelId="{4C960BAB-8EA1-4C30-AA85-A993F903718E}" type="presParOf" srcId="{A54FE6F6-9303-4FBF-A6B7-8942EFC11C80}" destId="{D4D0D290-E72F-4B99-800A-3AF245749FE0}" srcOrd="1" destOrd="0" presId="urn:microsoft.com/office/officeart/2005/8/layout/list1"/>
    <dgm:cxn modelId="{8AC6B9D3-8BFA-4414-BADF-A87DA65DDE09}" type="presParOf" srcId="{1803412C-9E8C-423F-B4BE-050377140D5A}" destId="{0402AC49-7DAE-4976-B23C-2B0E507F16E6}" srcOrd="5" destOrd="0" presId="urn:microsoft.com/office/officeart/2005/8/layout/list1"/>
    <dgm:cxn modelId="{A958B2A7-2A95-4F7E-B515-A99762602A5E}" type="presParOf" srcId="{1803412C-9E8C-423F-B4BE-050377140D5A}" destId="{E7D2DD23-E818-4373-9AD8-700BEA56005B}" srcOrd="6" destOrd="0" presId="urn:microsoft.com/office/officeart/2005/8/layout/list1"/>
    <dgm:cxn modelId="{250B8E5E-DC81-4F4D-91D6-0CA57DE3C619}" type="presParOf" srcId="{1803412C-9E8C-423F-B4BE-050377140D5A}" destId="{24CA139F-35B3-4553-85B0-8FB390065900}" srcOrd="7" destOrd="0" presId="urn:microsoft.com/office/officeart/2005/8/layout/list1"/>
    <dgm:cxn modelId="{0146CC1D-1E08-4202-BB10-3341A9DFDE57}" type="presParOf" srcId="{1803412C-9E8C-423F-B4BE-050377140D5A}" destId="{8D114CA5-F384-4294-A7B5-3AE8C153EF54}" srcOrd="8" destOrd="0" presId="urn:microsoft.com/office/officeart/2005/8/layout/list1"/>
    <dgm:cxn modelId="{788BD112-1525-4099-ACE4-7235622A96BA}" type="presParOf" srcId="{8D114CA5-F384-4294-A7B5-3AE8C153EF54}" destId="{59270404-5D61-4973-BFB2-D939E786D65B}" srcOrd="0" destOrd="0" presId="urn:microsoft.com/office/officeart/2005/8/layout/list1"/>
    <dgm:cxn modelId="{6EA67E93-E6C8-4E2A-805D-CC8CE1EE620B}" type="presParOf" srcId="{8D114CA5-F384-4294-A7B5-3AE8C153EF54}" destId="{99B75487-5DE8-401B-9986-0D744971C920}" srcOrd="1" destOrd="0" presId="urn:microsoft.com/office/officeart/2005/8/layout/list1"/>
    <dgm:cxn modelId="{3CE7CB9D-3A9A-4471-A37B-2119B387BB3B}" type="presParOf" srcId="{1803412C-9E8C-423F-B4BE-050377140D5A}" destId="{69EF0BC2-5277-4B26-AAC9-733F72C739B0}" srcOrd="9" destOrd="0" presId="urn:microsoft.com/office/officeart/2005/8/layout/list1"/>
    <dgm:cxn modelId="{AC9104C8-719D-4DFC-9B41-2E6B5D91C7C4}" type="presParOf" srcId="{1803412C-9E8C-423F-B4BE-050377140D5A}" destId="{5B9A5999-3806-43B9-BFBF-63D39C427D85}" srcOrd="10" destOrd="0" presId="urn:microsoft.com/office/officeart/2005/8/layout/list1"/>
    <dgm:cxn modelId="{CC12F5BF-ABBC-4451-B7C9-0A8AF1191848}" type="presParOf" srcId="{1803412C-9E8C-423F-B4BE-050377140D5A}" destId="{90E48087-1C2E-47A3-A886-C5348FEE26FB}" srcOrd="11" destOrd="0" presId="urn:microsoft.com/office/officeart/2005/8/layout/list1"/>
    <dgm:cxn modelId="{D3330F24-3250-4EDD-B08A-2ED2ED74C5F1}" type="presParOf" srcId="{1803412C-9E8C-423F-B4BE-050377140D5A}" destId="{51A8EE08-6D6C-4E06-AD18-B79A3734FA86}" srcOrd="12" destOrd="0" presId="urn:microsoft.com/office/officeart/2005/8/layout/list1"/>
    <dgm:cxn modelId="{CAAE691C-F816-4110-9F7F-4355ECEDBC02}" type="presParOf" srcId="{51A8EE08-6D6C-4E06-AD18-B79A3734FA86}" destId="{4CFD56B0-42C6-4E1F-A8DC-309552CC5637}" srcOrd="0" destOrd="0" presId="urn:microsoft.com/office/officeart/2005/8/layout/list1"/>
    <dgm:cxn modelId="{0B53A217-4E9D-4FEF-9A96-0223735300A8}" type="presParOf" srcId="{51A8EE08-6D6C-4E06-AD18-B79A3734FA86}" destId="{CA35492B-90EC-452C-B38F-B6A94A892853}" srcOrd="1" destOrd="0" presId="urn:microsoft.com/office/officeart/2005/8/layout/list1"/>
    <dgm:cxn modelId="{45688E36-C930-4E88-8F0C-64656161976D}" type="presParOf" srcId="{1803412C-9E8C-423F-B4BE-050377140D5A}" destId="{885A11C1-86EB-4568-A0F6-6AB8E9687507}" srcOrd="13" destOrd="0" presId="urn:microsoft.com/office/officeart/2005/8/layout/list1"/>
    <dgm:cxn modelId="{6555F7E9-EE81-4C87-81D2-34D711ECCED6}" type="presParOf" srcId="{1803412C-9E8C-423F-B4BE-050377140D5A}" destId="{39F920E1-1294-43F1-9143-90099E095631}"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E6ADD-BDE9-4F5D-9E00-D0F5200DCDEE}">
      <dsp:nvSpPr>
        <dsp:cNvPr id="0" name=""/>
        <dsp:cNvSpPr/>
      </dsp:nvSpPr>
      <dsp:spPr>
        <a:xfrm rot="5400000">
          <a:off x="1067151" y="1170104"/>
          <a:ext cx="1107961" cy="1511547"/>
        </a:xfrm>
        <a:prstGeom prst="bentUpArrow">
          <a:avLst>
            <a:gd name="adj1" fmla="val 32840"/>
            <a:gd name="adj2" fmla="val 25000"/>
            <a:gd name="adj3" fmla="val 35780"/>
          </a:avLst>
        </a:prstGeom>
        <a:solidFill>
          <a:srgbClr val="F9D3D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2B61AC-287F-4C2D-9780-DFB30F24D7B7}">
      <dsp:nvSpPr>
        <dsp:cNvPr id="0" name=""/>
        <dsp:cNvSpPr/>
      </dsp:nvSpPr>
      <dsp:spPr>
        <a:xfrm>
          <a:off x="133006" y="0"/>
          <a:ext cx="1768159" cy="1425932"/>
        </a:xfrm>
        <a:prstGeom prst="roundRect">
          <a:avLst>
            <a:gd name="adj" fmla="val 16670"/>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s-CL" sz="1600" b="1" kern="1200" dirty="0">
              <a:latin typeface="+mj-lt"/>
            </a:rPr>
            <a:t>1. Nacimiento legal de la empresa</a:t>
          </a:r>
          <a:endParaRPr lang="es-CL" sz="1600" kern="1200" dirty="0">
            <a:latin typeface="+mj-lt"/>
          </a:endParaRPr>
        </a:p>
      </dsp:txBody>
      <dsp:txXfrm>
        <a:off x="202627" y="69621"/>
        <a:ext cx="1628917" cy="1286690"/>
      </dsp:txXfrm>
    </dsp:sp>
    <dsp:sp modelId="{A8715337-CAAF-4C9C-8C11-1B06D77BDEB1}">
      <dsp:nvSpPr>
        <dsp:cNvPr id="0" name=""/>
        <dsp:cNvSpPr/>
      </dsp:nvSpPr>
      <dsp:spPr>
        <a:xfrm>
          <a:off x="2063653" y="0"/>
          <a:ext cx="7646904" cy="140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100000"/>
            </a:lnSpc>
            <a:spcBef>
              <a:spcPct val="0"/>
            </a:spcBef>
            <a:spcAft>
              <a:spcPct val="15000"/>
            </a:spcAft>
            <a:buFont typeface="+mj-lt"/>
            <a:buAutoNum type="alphaLcParenR"/>
          </a:pPr>
          <a:r>
            <a:rPr lang="es-CL" sz="1600" kern="1200" dirty="0">
              <a:latin typeface="+mn-lt"/>
            </a:rPr>
            <a:t> Decidir tipo de persona y empresa</a:t>
          </a:r>
        </a:p>
        <a:p>
          <a:pPr marL="171450" lvl="1" indent="-171450" algn="l" defTabSz="711200">
            <a:lnSpc>
              <a:spcPct val="100000"/>
            </a:lnSpc>
            <a:spcBef>
              <a:spcPct val="0"/>
            </a:spcBef>
            <a:spcAft>
              <a:spcPct val="15000"/>
            </a:spcAft>
            <a:buFont typeface="+mj-lt"/>
            <a:buAutoNum type="alphaLcParenR"/>
          </a:pPr>
          <a:r>
            <a:rPr lang="es-CL" sz="1600" kern="1200" dirty="0">
              <a:latin typeface="+mn-lt"/>
            </a:rPr>
            <a:t> Constitución legal de la sociedad</a:t>
          </a:r>
        </a:p>
        <a:p>
          <a:pPr marL="171450" lvl="1" indent="-171450" algn="l" defTabSz="711200">
            <a:lnSpc>
              <a:spcPct val="100000"/>
            </a:lnSpc>
            <a:spcBef>
              <a:spcPct val="0"/>
            </a:spcBef>
            <a:spcAft>
              <a:spcPct val="15000"/>
            </a:spcAft>
            <a:buFont typeface="+mj-lt"/>
            <a:buAutoNum type="alphaLcParenR"/>
          </a:pPr>
          <a:r>
            <a:rPr lang="es-CL" sz="1600" kern="1200" dirty="0">
              <a:latin typeface="+mn-lt"/>
            </a:rPr>
            <a:t> Publicación en el Diario Oficial</a:t>
          </a:r>
        </a:p>
        <a:p>
          <a:pPr marL="171450" lvl="1" indent="-171450" algn="l" defTabSz="711200">
            <a:lnSpc>
              <a:spcPct val="100000"/>
            </a:lnSpc>
            <a:spcBef>
              <a:spcPct val="0"/>
            </a:spcBef>
            <a:spcAft>
              <a:spcPct val="15000"/>
            </a:spcAft>
            <a:buFont typeface="+mj-lt"/>
            <a:buAutoNum type="alphaLcParenR"/>
          </a:pPr>
          <a:r>
            <a:rPr lang="es-CL" sz="1600" kern="1200" dirty="0">
              <a:latin typeface="+mn-lt"/>
            </a:rPr>
            <a:t> Inscripción en el Registro de Comercio del Conservador de Bienes Raíces</a:t>
          </a:r>
        </a:p>
      </dsp:txBody>
      <dsp:txXfrm>
        <a:off x="2063653" y="0"/>
        <a:ext cx="7646904" cy="1408085"/>
      </dsp:txXfrm>
    </dsp:sp>
    <dsp:sp modelId="{F33CDCE7-7A97-467F-8061-CB165F312158}">
      <dsp:nvSpPr>
        <dsp:cNvPr id="0" name=""/>
        <dsp:cNvSpPr/>
      </dsp:nvSpPr>
      <dsp:spPr>
        <a:xfrm rot="5400000">
          <a:off x="3277959" y="2706809"/>
          <a:ext cx="1061686" cy="1512172"/>
        </a:xfrm>
        <a:prstGeom prst="bentUpArrow">
          <a:avLst>
            <a:gd name="adj1" fmla="val 32840"/>
            <a:gd name="adj2" fmla="val 25000"/>
            <a:gd name="adj3" fmla="val 35780"/>
          </a:avLst>
        </a:prstGeom>
        <a:solidFill>
          <a:srgbClr val="F9D3D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59FB95-657E-4B52-AD31-1BDBA7E2CB13}">
      <dsp:nvSpPr>
        <dsp:cNvPr id="0" name=""/>
        <dsp:cNvSpPr/>
      </dsp:nvSpPr>
      <dsp:spPr>
        <a:xfrm>
          <a:off x="2387158" y="1595818"/>
          <a:ext cx="1851569" cy="1331495"/>
        </a:xfrm>
        <a:prstGeom prst="roundRect">
          <a:avLst>
            <a:gd name="adj" fmla="val 16670"/>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s-CL" sz="1600" b="1" kern="1200" dirty="0">
              <a:latin typeface="+mj-lt"/>
            </a:rPr>
            <a:t>2. Habilitación tributaria</a:t>
          </a:r>
          <a:endParaRPr lang="es-CL" sz="1600" kern="1200" dirty="0">
            <a:latin typeface="+mj-lt"/>
          </a:endParaRPr>
        </a:p>
      </dsp:txBody>
      <dsp:txXfrm>
        <a:off x="2452168" y="1660828"/>
        <a:ext cx="1721549" cy="1201475"/>
      </dsp:txXfrm>
    </dsp:sp>
    <dsp:sp modelId="{84836D4B-FCD7-4B64-9C3C-19B2A4D80318}">
      <dsp:nvSpPr>
        <dsp:cNvPr id="0" name=""/>
        <dsp:cNvSpPr/>
      </dsp:nvSpPr>
      <dsp:spPr>
        <a:xfrm>
          <a:off x="4322658" y="1710308"/>
          <a:ext cx="3891558" cy="1132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100000"/>
            </a:lnSpc>
            <a:spcBef>
              <a:spcPct val="0"/>
            </a:spcBef>
            <a:spcAft>
              <a:spcPct val="15000"/>
            </a:spcAft>
            <a:buFont typeface="+mj-lt"/>
            <a:buAutoNum type="alphaLcParenR"/>
          </a:pPr>
          <a:r>
            <a:rPr lang="es-CL" sz="1600" kern="1200" dirty="0">
              <a:latin typeface="+mn-lt"/>
            </a:rPr>
            <a:t> Obtención de RUT</a:t>
          </a:r>
        </a:p>
        <a:p>
          <a:pPr marL="171450" lvl="1" indent="-171450" algn="l" defTabSz="711200">
            <a:lnSpc>
              <a:spcPct val="100000"/>
            </a:lnSpc>
            <a:spcBef>
              <a:spcPct val="0"/>
            </a:spcBef>
            <a:spcAft>
              <a:spcPct val="15000"/>
            </a:spcAft>
            <a:buFont typeface="+mj-lt"/>
            <a:buAutoNum type="alphaLcParenR"/>
          </a:pPr>
          <a:r>
            <a:rPr lang="es-CL" sz="1600" kern="1200" dirty="0">
              <a:latin typeface="+mn-lt"/>
            </a:rPr>
            <a:t> Iniciación de actividades</a:t>
          </a:r>
        </a:p>
        <a:p>
          <a:pPr marL="171450" lvl="1" indent="-171450" algn="l" defTabSz="711200">
            <a:lnSpc>
              <a:spcPct val="100000"/>
            </a:lnSpc>
            <a:spcBef>
              <a:spcPct val="0"/>
            </a:spcBef>
            <a:spcAft>
              <a:spcPct val="15000"/>
            </a:spcAft>
            <a:buFont typeface="+mj-lt"/>
            <a:buAutoNum type="alphaLcParenR"/>
          </a:pPr>
          <a:r>
            <a:rPr lang="es-CL" sz="1600" kern="1200" dirty="0">
              <a:latin typeface="+mn-lt"/>
            </a:rPr>
            <a:t> Obtención de facturas y/o boletas</a:t>
          </a:r>
        </a:p>
        <a:p>
          <a:pPr marL="171450" lvl="1" indent="-171450" algn="l" defTabSz="711200">
            <a:lnSpc>
              <a:spcPct val="100000"/>
            </a:lnSpc>
            <a:spcBef>
              <a:spcPct val="0"/>
            </a:spcBef>
            <a:spcAft>
              <a:spcPct val="15000"/>
            </a:spcAft>
            <a:buFont typeface="+mj-lt"/>
            <a:buAutoNum type="alphaLcParenR"/>
          </a:pPr>
          <a:r>
            <a:rPr lang="es-CL" sz="1600" kern="1200" dirty="0">
              <a:latin typeface="+mn-lt"/>
            </a:rPr>
            <a:t> e-RUT</a:t>
          </a:r>
        </a:p>
      </dsp:txBody>
      <dsp:txXfrm>
        <a:off x="4322658" y="1710308"/>
        <a:ext cx="3891558" cy="1132484"/>
      </dsp:txXfrm>
    </dsp:sp>
    <dsp:sp modelId="{F382133D-D4CB-4BC7-B658-FE659C932379}">
      <dsp:nvSpPr>
        <dsp:cNvPr id="0" name=""/>
        <dsp:cNvSpPr/>
      </dsp:nvSpPr>
      <dsp:spPr>
        <a:xfrm>
          <a:off x="4716944" y="3369594"/>
          <a:ext cx="1859471" cy="1133941"/>
        </a:xfrm>
        <a:prstGeom prst="roundRect">
          <a:avLst>
            <a:gd name="adj" fmla="val 16670"/>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s-CL" sz="1600" b="1" kern="1200" dirty="0">
              <a:latin typeface="+mj-lt"/>
            </a:rPr>
            <a:t>3. Patente comercial y otros permisos</a:t>
          </a:r>
          <a:endParaRPr lang="es-CL" sz="1600" kern="1200" dirty="0">
            <a:latin typeface="+mj-lt"/>
          </a:endParaRPr>
        </a:p>
      </dsp:txBody>
      <dsp:txXfrm>
        <a:off x="4772308" y="3424958"/>
        <a:ext cx="1748743" cy="1023213"/>
      </dsp:txXfrm>
    </dsp:sp>
    <dsp:sp modelId="{51F39585-B7ED-48E5-9D89-EAA4AEA472EE}">
      <dsp:nvSpPr>
        <dsp:cNvPr id="0" name=""/>
        <dsp:cNvSpPr/>
      </dsp:nvSpPr>
      <dsp:spPr>
        <a:xfrm>
          <a:off x="6694102" y="3527843"/>
          <a:ext cx="2558559" cy="65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100000"/>
            </a:lnSpc>
            <a:spcBef>
              <a:spcPct val="0"/>
            </a:spcBef>
            <a:spcAft>
              <a:spcPct val="15000"/>
            </a:spcAft>
            <a:buFont typeface="+mj-lt"/>
            <a:buAutoNum type="alphaLcParenR"/>
          </a:pPr>
          <a:r>
            <a:rPr lang="es-CL" sz="1800" kern="1200" dirty="0">
              <a:latin typeface="+mn-lt"/>
            </a:rPr>
            <a:t> </a:t>
          </a:r>
          <a:r>
            <a:rPr lang="es-CL" sz="1600" kern="1200" dirty="0">
              <a:latin typeface="+mn-lt"/>
            </a:rPr>
            <a:t>Patente municipal</a:t>
          </a:r>
        </a:p>
        <a:p>
          <a:pPr marL="171450" lvl="1" indent="-171450" algn="l" defTabSz="711200">
            <a:lnSpc>
              <a:spcPct val="100000"/>
            </a:lnSpc>
            <a:spcBef>
              <a:spcPct val="0"/>
            </a:spcBef>
            <a:spcAft>
              <a:spcPct val="15000"/>
            </a:spcAft>
            <a:buFont typeface="+mj-lt"/>
            <a:buAutoNum type="alphaLcParenR"/>
          </a:pPr>
          <a:r>
            <a:rPr lang="es-CL" sz="1600" kern="1200" dirty="0">
              <a:latin typeface="+mn-lt"/>
            </a:rPr>
            <a:t> Permisos adicionales</a:t>
          </a:r>
        </a:p>
      </dsp:txBody>
      <dsp:txXfrm>
        <a:off x="6694102" y="3527843"/>
        <a:ext cx="2558559" cy="650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F3C28-7E28-4635-A732-FBB4F936711D}">
      <dsp:nvSpPr>
        <dsp:cNvPr id="0" name=""/>
        <dsp:cNvSpPr/>
      </dsp:nvSpPr>
      <dsp:spPr>
        <a:xfrm>
          <a:off x="0" y="0"/>
          <a:ext cx="7504379" cy="767053"/>
        </a:xfrm>
        <a:prstGeom prst="roundRect">
          <a:avLst>
            <a:gd name="adj" fmla="val 10000"/>
          </a:avLst>
        </a:prstGeom>
        <a:solidFill>
          <a:schemeClr val="bg1">
            <a:lumMod val="75000"/>
          </a:schemeClr>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CL" sz="1800" b="1" kern="1200" dirty="0">
              <a:solidFill>
                <a:srgbClr val="4C4C4B"/>
              </a:solidFill>
              <a:latin typeface="+mn-lt"/>
            </a:rPr>
            <a:t>Paso 1</a:t>
          </a:r>
        </a:p>
        <a:p>
          <a:pPr marL="171450" lvl="1" indent="-171450" algn="l" defTabSz="800100">
            <a:lnSpc>
              <a:spcPct val="90000"/>
            </a:lnSpc>
            <a:spcBef>
              <a:spcPct val="0"/>
            </a:spcBef>
            <a:spcAft>
              <a:spcPct val="15000"/>
            </a:spcAft>
            <a:buNone/>
          </a:pPr>
          <a:r>
            <a:rPr lang="es-CL" sz="1800" kern="1200" noProof="0" dirty="0">
              <a:solidFill>
                <a:srgbClr val="4C4C4B"/>
              </a:solidFill>
              <a:latin typeface="+mj-lt"/>
              <a:ea typeface="Inter" pitchFamily="34" charset="-122"/>
              <a:cs typeface="Inter" pitchFamily="34" charset="-120"/>
            </a:rPr>
            <a:t>Decidir tipo de empresa y persona</a:t>
          </a:r>
          <a:endParaRPr lang="es-CL" sz="1800" kern="1200" noProof="0" dirty="0">
            <a:solidFill>
              <a:srgbClr val="4C4C4B"/>
            </a:solidFill>
            <a:latin typeface="+mj-lt"/>
          </a:endParaRPr>
        </a:p>
      </dsp:txBody>
      <dsp:txXfrm>
        <a:off x="22466" y="22466"/>
        <a:ext cx="6586924" cy="722121"/>
      </dsp:txXfrm>
    </dsp:sp>
    <dsp:sp modelId="{8024CE4C-AACE-4A87-AA11-63C3E9AE1FEC}">
      <dsp:nvSpPr>
        <dsp:cNvPr id="0" name=""/>
        <dsp:cNvSpPr/>
      </dsp:nvSpPr>
      <dsp:spPr>
        <a:xfrm>
          <a:off x="560392" y="873588"/>
          <a:ext cx="7504379" cy="767053"/>
        </a:xfrm>
        <a:prstGeom prst="roundRect">
          <a:avLst>
            <a:gd name="adj" fmla="val 10000"/>
          </a:avLst>
        </a:prstGeom>
        <a:solidFill>
          <a:schemeClr val="bg1">
            <a:lumMod val="75000"/>
          </a:schemeClr>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CL" sz="1800" b="1" kern="1200" dirty="0">
              <a:solidFill>
                <a:srgbClr val="4C4C4B"/>
              </a:solidFill>
              <a:latin typeface="+mn-lt"/>
            </a:rPr>
            <a:t>Paso 2</a:t>
          </a:r>
        </a:p>
        <a:p>
          <a:pPr marL="171450" lvl="1" indent="-171450" algn="l" defTabSz="800100">
            <a:lnSpc>
              <a:spcPct val="90000"/>
            </a:lnSpc>
            <a:spcBef>
              <a:spcPct val="0"/>
            </a:spcBef>
            <a:spcAft>
              <a:spcPct val="15000"/>
            </a:spcAft>
            <a:buNone/>
          </a:pPr>
          <a:r>
            <a:rPr lang="es-CL" sz="1800" kern="1200" noProof="0" dirty="0">
              <a:solidFill>
                <a:srgbClr val="4C4C4B"/>
              </a:solidFill>
              <a:latin typeface="+mj-lt"/>
              <a:ea typeface="Inter" pitchFamily="34" charset="-122"/>
              <a:cs typeface="Inter" pitchFamily="34" charset="-120"/>
            </a:rPr>
            <a:t>Formalización a través del portal TU EMPRESA EN UN DÍA</a:t>
          </a:r>
          <a:endParaRPr lang="es-CL" sz="1800" kern="1200" noProof="0" dirty="0">
            <a:solidFill>
              <a:srgbClr val="4C4C4B"/>
            </a:solidFill>
            <a:latin typeface="+mj-lt"/>
          </a:endParaRPr>
        </a:p>
      </dsp:txBody>
      <dsp:txXfrm>
        <a:off x="582858" y="896054"/>
        <a:ext cx="6400471" cy="722121"/>
      </dsp:txXfrm>
    </dsp:sp>
    <dsp:sp modelId="{EFBFE8C0-3E53-4873-9624-2826E148DCCB}">
      <dsp:nvSpPr>
        <dsp:cNvPr id="0" name=""/>
        <dsp:cNvSpPr/>
      </dsp:nvSpPr>
      <dsp:spPr>
        <a:xfrm>
          <a:off x="1120784" y="1747177"/>
          <a:ext cx="7504379" cy="767053"/>
        </a:xfrm>
        <a:prstGeom prst="roundRect">
          <a:avLst>
            <a:gd name="adj" fmla="val 10000"/>
          </a:avLst>
        </a:prstGeom>
        <a:solidFill>
          <a:schemeClr val="bg1">
            <a:lumMod val="75000"/>
          </a:schemeClr>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CL" sz="1800" b="1" kern="1200" dirty="0">
              <a:solidFill>
                <a:srgbClr val="4C4C4B"/>
              </a:solidFill>
              <a:latin typeface="+mn-lt"/>
            </a:rPr>
            <a:t>Paso 3</a:t>
          </a:r>
        </a:p>
        <a:p>
          <a:pPr marL="171450" lvl="1" indent="-171450" algn="l" defTabSz="800100">
            <a:lnSpc>
              <a:spcPct val="90000"/>
            </a:lnSpc>
            <a:spcBef>
              <a:spcPct val="0"/>
            </a:spcBef>
            <a:spcAft>
              <a:spcPct val="15000"/>
            </a:spcAft>
            <a:buNone/>
          </a:pPr>
          <a:r>
            <a:rPr lang="es-CL" sz="1800" kern="1200" noProof="0" dirty="0">
              <a:solidFill>
                <a:srgbClr val="4C4C4B"/>
              </a:solidFill>
              <a:latin typeface="+mj-lt"/>
              <a:ea typeface="Inter" pitchFamily="34" charset="-122"/>
              <a:cs typeface="Inter" pitchFamily="34" charset="-120"/>
            </a:rPr>
            <a:t>Obtención de RUT y declaración de inicio de actividades</a:t>
          </a:r>
          <a:endParaRPr lang="es-CL" sz="1800" kern="1200" noProof="0" dirty="0">
            <a:solidFill>
              <a:srgbClr val="4C4C4B"/>
            </a:solidFill>
            <a:latin typeface="+mj-lt"/>
          </a:endParaRPr>
        </a:p>
      </dsp:txBody>
      <dsp:txXfrm>
        <a:off x="1143250" y="1769643"/>
        <a:ext cx="6400471" cy="722121"/>
      </dsp:txXfrm>
    </dsp:sp>
    <dsp:sp modelId="{F8ACA679-D112-4F27-82CB-1FEC4D790DF1}">
      <dsp:nvSpPr>
        <dsp:cNvPr id="0" name=""/>
        <dsp:cNvSpPr/>
      </dsp:nvSpPr>
      <dsp:spPr>
        <a:xfrm>
          <a:off x="1681176" y="2620765"/>
          <a:ext cx="7504379" cy="767053"/>
        </a:xfrm>
        <a:prstGeom prst="roundRect">
          <a:avLst>
            <a:gd name="adj" fmla="val 10000"/>
          </a:avLst>
        </a:prstGeom>
        <a:solidFill>
          <a:schemeClr val="bg1">
            <a:lumMod val="75000"/>
          </a:schemeClr>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CL" sz="1800" b="1" kern="1200" dirty="0">
              <a:solidFill>
                <a:srgbClr val="4C4C4B"/>
              </a:solidFill>
              <a:latin typeface="+mn-lt"/>
            </a:rPr>
            <a:t>Paso 4</a:t>
          </a:r>
        </a:p>
        <a:p>
          <a:pPr marL="171450" lvl="1" indent="-171450" algn="l" defTabSz="800100">
            <a:lnSpc>
              <a:spcPct val="90000"/>
            </a:lnSpc>
            <a:spcBef>
              <a:spcPct val="0"/>
            </a:spcBef>
            <a:spcAft>
              <a:spcPct val="15000"/>
            </a:spcAft>
            <a:buNone/>
          </a:pPr>
          <a:r>
            <a:rPr lang="es-CL" sz="1800" kern="1200" noProof="0" dirty="0">
              <a:solidFill>
                <a:srgbClr val="4C4C4B"/>
              </a:solidFill>
              <a:latin typeface="+mj-lt"/>
              <a:ea typeface="Inter" pitchFamily="34" charset="-122"/>
              <a:cs typeface="Inter" pitchFamily="34" charset="-120"/>
            </a:rPr>
            <a:t>Patente municipal y otros permisos</a:t>
          </a:r>
          <a:endParaRPr lang="es-CL" sz="1800" kern="1200" noProof="0" dirty="0">
            <a:solidFill>
              <a:srgbClr val="4C4C4B"/>
            </a:solidFill>
            <a:latin typeface="+mj-lt"/>
          </a:endParaRPr>
        </a:p>
      </dsp:txBody>
      <dsp:txXfrm>
        <a:off x="1703642" y="2643231"/>
        <a:ext cx="6400471" cy="722121"/>
      </dsp:txXfrm>
    </dsp:sp>
    <dsp:sp modelId="{CC5279C0-623A-4FBF-8D20-AA2495BC1859}">
      <dsp:nvSpPr>
        <dsp:cNvPr id="0" name=""/>
        <dsp:cNvSpPr/>
      </dsp:nvSpPr>
      <dsp:spPr>
        <a:xfrm>
          <a:off x="2241568" y="3494354"/>
          <a:ext cx="7504379" cy="767053"/>
        </a:xfrm>
        <a:prstGeom prst="roundRect">
          <a:avLst>
            <a:gd name="adj" fmla="val 10000"/>
          </a:avLst>
        </a:prstGeom>
        <a:solidFill>
          <a:schemeClr val="bg1">
            <a:lumMod val="75000"/>
          </a:schemeClr>
        </a:solidFill>
        <a:ln w="12700" cap="flat" cmpd="sng" algn="ctr">
          <a:solidFill>
            <a:srgbClr val="F9D3D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CL" sz="1800" b="1" kern="1200" dirty="0">
              <a:solidFill>
                <a:srgbClr val="4C4C4B"/>
              </a:solidFill>
              <a:latin typeface="+mn-lt"/>
            </a:rPr>
            <a:t>Paso 5</a:t>
          </a:r>
        </a:p>
        <a:p>
          <a:pPr marL="171450" lvl="1" indent="-171450" algn="l" defTabSz="800100">
            <a:lnSpc>
              <a:spcPct val="90000"/>
            </a:lnSpc>
            <a:spcBef>
              <a:spcPct val="0"/>
            </a:spcBef>
            <a:spcAft>
              <a:spcPct val="15000"/>
            </a:spcAft>
            <a:buNone/>
          </a:pPr>
          <a:r>
            <a:rPr lang="es-CL" sz="1800" kern="1200" dirty="0">
              <a:solidFill>
                <a:srgbClr val="4C4C4B"/>
              </a:solidFill>
              <a:latin typeface="+mj-lt"/>
            </a:rPr>
            <a:t>Pasos finales</a:t>
          </a:r>
        </a:p>
      </dsp:txBody>
      <dsp:txXfrm>
        <a:off x="2264034" y="3516820"/>
        <a:ext cx="6400471" cy="722121"/>
      </dsp:txXfrm>
    </dsp:sp>
    <dsp:sp modelId="{26AED3E1-E980-4D60-8371-A985D1ED613E}">
      <dsp:nvSpPr>
        <dsp:cNvPr id="0" name=""/>
        <dsp:cNvSpPr/>
      </dsp:nvSpPr>
      <dsp:spPr>
        <a:xfrm>
          <a:off x="7005795" y="560375"/>
          <a:ext cx="498584" cy="498584"/>
        </a:xfrm>
        <a:prstGeom prst="downArrow">
          <a:avLst>
            <a:gd name="adj1" fmla="val 55000"/>
            <a:gd name="adj2" fmla="val 45000"/>
          </a:avLst>
        </a:prstGeom>
        <a:solidFill>
          <a:srgbClr val="E1261E">
            <a:alpha val="90000"/>
          </a:srgbClr>
        </a:solidFill>
        <a:ln w="12700" cap="flat" cmpd="sng" algn="ctr">
          <a:solidFill>
            <a:srgbClr val="E1261E">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CL" sz="2000" kern="1200"/>
        </a:p>
      </dsp:txBody>
      <dsp:txXfrm>
        <a:off x="7117976" y="560375"/>
        <a:ext cx="274222" cy="375184"/>
      </dsp:txXfrm>
    </dsp:sp>
    <dsp:sp modelId="{62B22F05-670C-4133-9BFC-CC4E2C87F1ED}">
      <dsp:nvSpPr>
        <dsp:cNvPr id="0" name=""/>
        <dsp:cNvSpPr/>
      </dsp:nvSpPr>
      <dsp:spPr>
        <a:xfrm>
          <a:off x="7566187" y="1433963"/>
          <a:ext cx="498584" cy="498584"/>
        </a:xfrm>
        <a:prstGeom prst="downArrow">
          <a:avLst>
            <a:gd name="adj1" fmla="val 55000"/>
            <a:gd name="adj2" fmla="val 45000"/>
          </a:avLst>
        </a:prstGeom>
        <a:solidFill>
          <a:srgbClr val="E1261E">
            <a:alpha val="90000"/>
          </a:srgbClr>
        </a:solidFill>
        <a:ln w="12700" cap="flat" cmpd="sng" algn="ctr">
          <a:solidFill>
            <a:srgbClr val="E1261E">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CL" sz="2000" kern="1200"/>
        </a:p>
      </dsp:txBody>
      <dsp:txXfrm>
        <a:off x="7678368" y="1433963"/>
        <a:ext cx="274222" cy="375184"/>
      </dsp:txXfrm>
    </dsp:sp>
    <dsp:sp modelId="{F1C97FD6-E5CB-49AE-A293-B0DD929F0DDD}">
      <dsp:nvSpPr>
        <dsp:cNvPr id="0" name=""/>
        <dsp:cNvSpPr/>
      </dsp:nvSpPr>
      <dsp:spPr>
        <a:xfrm>
          <a:off x="8126579" y="2294768"/>
          <a:ext cx="498584" cy="498584"/>
        </a:xfrm>
        <a:prstGeom prst="downArrow">
          <a:avLst>
            <a:gd name="adj1" fmla="val 55000"/>
            <a:gd name="adj2" fmla="val 45000"/>
          </a:avLst>
        </a:prstGeom>
        <a:solidFill>
          <a:srgbClr val="E1261E">
            <a:alpha val="90000"/>
          </a:srgbClr>
        </a:solidFill>
        <a:ln w="12700" cap="flat" cmpd="sng" algn="ctr">
          <a:solidFill>
            <a:srgbClr val="E1261E">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CL" sz="2000" kern="1200"/>
        </a:p>
      </dsp:txBody>
      <dsp:txXfrm>
        <a:off x="8238760" y="2294768"/>
        <a:ext cx="274222" cy="375184"/>
      </dsp:txXfrm>
    </dsp:sp>
    <dsp:sp modelId="{777231A3-3A7F-4C42-9CBA-EEEC6E298059}">
      <dsp:nvSpPr>
        <dsp:cNvPr id="0" name=""/>
        <dsp:cNvSpPr/>
      </dsp:nvSpPr>
      <dsp:spPr>
        <a:xfrm>
          <a:off x="8686971" y="3176879"/>
          <a:ext cx="498584" cy="498584"/>
        </a:xfrm>
        <a:prstGeom prst="downArrow">
          <a:avLst>
            <a:gd name="adj1" fmla="val 55000"/>
            <a:gd name="adj2" fmla="val 45000"/>
          </a:avLst>
        </a:prstGeom>
        <a:solidFill>
          <a:srgbClr val="E1261E">
            <a:alpha val="90000"/>
          </a:srgbClr>
        </a:solidFill>
        <a:ln w="12700" cap="flat" cmpd="sng" algn="ctr">
          <a:solidFill>
            <a:srgbClr val="E1261E">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CL" sz="2000" kern="1200"/>
        </a:p>
      </dsp:txBody>
      <dsp:txXfrm>
        <a:off x="8799152" y="3176879"/>
        <a:ext cx="274222" cy="375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3F6E2-AAAF-4E90-8F8C-EEA895C26560}">
      <dsp:nvSpPr>
        <dsp:cNvPr id="0" name=""/>
        <dsp:cNvSpPr/>
      </dsp:nvSpPr>
      <dsp:spPr>
        <a:xfrm>
          <a:off x="0" y="309424"/>
          <a:ext cx="9181011" cy="834750"/>
        </a:xfrm>
        <a:prstGeom prst="rect">
          <a:avLst/>
        </a:prstGeom>
        <a:solidFill>
          <a:srgbClr val="F9D3D2">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2548" tIns="416560" rIns="712548" bIns="128016" numCol="1" spcCol="1270" anchor="ctr" anchorCtr="0">
          <a:noAutofit/>
        </a:bodyPr>
        <a:lstStyle/>
        <a:p>
          <a:pPr marL="171450" lvl="1" indent="-171450" algn="l" defTabSz="800100">
            <a:lnSpc>
              <a:spcPct val="90000"/>
            </a:lnSpc>
            <a:spcBef>
              <a:spcPct val="0"/>
            </a:spcBef>
            <a:spcAft>
              <a:spcPct val="15000"/>
            </a:spcAft>
            <a:buChar char="•"/>
          </a:pPr>
          <a:r>
            <a:rPr lang="es-CL" sz="1800" kern="1200" dirty="0">
              <a:solidFill>
                <a:schemeClr val="tx1">
                  <a:lumMod val="95000"/>
                  <a:lumOff val="5000"/>
                </a:schemeClr>
              </a:solidFill>
              <a:latin typeface="+mn-lt"/>
            </a:rPr>
            <a:t>Responsabilidad ilimitada para todos los socios</a:t>
          </a:r>
        </a:p>
      </dsp:txBody>
      <dsp:txXfrm>
        <a:off x="0" y="309424"/>
        <a:ext cx="9181011" cy="834750"/>
      </dsp:txXfrm>
    </dsp:sp>
    <dsp:sp modelId="{2C592ABD-559F-4117-8386-FEBEBA4CDB79}">
      <dsp:nvSpPr>
        <dsp:cNvPr id="0" name=""/>
        <dsp:cNvSpPr/>
      </dsp:nvSpPr>
      <dsp:spPr>
        <a:xfrm>
          <a:off x="459050" y="14224"/>
          <a:ext cx="6426707" cy="59040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914" tIns="0" rIns="242914" bIns="0" numCol="1" spcCol="1270" anchor="ctr" anchorCtr="0">
          <a:noAutofit/>
        </a:bodyPr>
        <a:lstStyle/>
        <a:p>
          <a:pPr marL="0" lvl="0" indent="0" algn="l" defTabSz="800100">
            <a:lnSpc>
              <a:spcPct val="90000"/>
            </a:lnSpc>
            <a:spcBef>
              <a:spcPct val="0"/>
            </a:spcBef>
            <a:spcAft>
              <a:spcPct val="35000"/>
            </a:spcAft>
            <a:buNone/>
          </a:pPr>
          <a:r>
            <a:rPr lang="es-CL" sz="1800" b="1" kern="1200" dirty="0">
              <a:solidFill>
                <a:schemeClr val="bg1"/>
              </a:solidFill>
              <a:latin typeface="+mn-lt"/>
            </a:rPr>
            <a:t>Sociedad Colectiva</a:t>
          </a:r>
        </a:p>
      </dsp:txBody>
      <dsp:txXfrm>
        <a:off x="487871" y="43045"/>
        <a:ext cx="6369065" cy="532758"/>
      </dsp:txXfrm>
    </dsp:sp>
    <dsp:sp modelId="{E7D2DD23-E818-4373-9AD8-700BEA56005B}">
      <dsp:nvSpPr>
        <dsp:cNvPr id="0" name=""/>
        <dsp:cNvSpPr/>
      </dsp:nvSpPr>
      <dsp:spPr>
        <a:xfrm>
          <a:off x="0" y="1547374"/>
          <a:ext cx="9181011" cy="834750"/>
        </a:xfrm>
        <a:prstGeom prst="rect">
          <a:avLst/>
        </a:prstGeom>
        <a:solidFill>
          <a:srgbClr val="F9D3D2">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2548" tIns="416560" rIns="712548" bIns="128016" numCol="1" spcCol="1270" anchor="ctr" anchorCtr="0">
          <a:noAutofit/>
        </a:bodyPr>
        <a:lstStyle/>
        <a:p>
          <a:pPr marL="171450" lvl="1" indent="-171450" algn="l" defTabSz="800100">
            <a:lnSpc>
              <a:spcPct val="90000"/>
            </a:lnSpc>
            <a:spcBef>
              <a:spcPct val="0"/>
            </a:spcBef>
            <a:spcAft>
              <a:spcPct val="15000"/>
            </a:spcAft>
            <a:buChar char="•"/>
          </a:pPr>
          <a:r>
            <a:rPr lang="es-CL" sz="1800" kern="1200" dirty="0">
              <a:solidFill>
                <a:schemeClr val="tx1">
                  <a:lumMod val="95000"/>
                  <a:lumOff val="5000"/>
                </a:schemeClr>
              </a:solidFill>
              <a:latin typeface="+mn-lt"/>
            </a:rPr>
            <a:t>Combina socios con responsabilidad limitada e ilimitada</a:t>
          </a:r>
        </a:p>
      </dsp:txBody>
      <dsp:txXfrm>
        <a:off x="0" y="1547374"/>
        <a:ext cx="9181011" cy="834750"/>
      </dsp:txXfrm>
    </dsp:sp>
    <dsp:sp modelId="{D4D0D290-E72F-4B99-800A-3AF245749FE0}">
      <dsp:nvSpPr>
        <dsp:cNvPr id="0" name=""/>
        <dsp:cNvSpPr/>
      </dsp:nvSpPr>
      <dsp:spPr>
        <a:xfrm>
          <a:off x="459050" y="1252174"/>
          <a:ext cx="6426707" cy="59040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914" tIns="0" rIns="242914" bIns="0" numCol="1" spcCol="1270" anchor="ctr" anchorCtr="0">
          <a:noAutofit/>
        </a:bodyPr>
        <a:lstStyle/>
        <a:p>
          <a:pPr marL="0" lvl="0" indent="0" algn="l" defTabSz="800100">
            <a:lnSpc>
              <a:spcPct val="90000"/>
            </a:lnSpc>
            <a:spcBef>
              <a:spcPct val="0"/>
            </a:spcBef>
            <a:spcAft>
              <a:spcPct val="35000"/>
            </a:spcAft>
            <a:buNone/>
          </a:pPr>
          <a:r>
            <a:rPr lang="es-CL" sz="1800" b="1" kern="1200" dirty="0">
              <a:solidFill>
                <a:schemeClr val="bg1"/>
              </a:solidFill>
              <a:latin typeface="+mn-lt"/>
            </a:rPr>
            <a:t>Sociedad en Comandita</a:t>
          </a:r>
        </a:p>
      </dsp:txBody>
      <dsp:txXfrm>
        <a:off x="487871" y="1280995"/>
        <a:ext cx="6369065" cy="532758"/>
      </dsp:txXfrm>
    </dsp:sp>
    <dsp:sp modelId="{5B9A5999-3806-43B9-BFBF-63D39C427D85}">
      <dsp:nvSpPr>
        <dsp:cNvPr id="0" name=""/>
        <dsp:cNvSpPr/>
      </dsp:nvSpPr>
      <dsp:spPr>
        <a:xfrm>
          <a:off x="0" y="2785325"/>
          <a:ext cx="9181011" cy="834750"/>
        </a:xfrm>
        <a:prstGeom prst="rect">
          <a:avLst/>
        </a:prstGeom>
        <a:solidFill>
          <a:srgbClr val="F9D3D2">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2548" tIns="416560" rIns="712548" bIns="128016" numCol="1" spcCol="1270" anchor="ctr" anchorCtr="0">
          <a:noAutofit/>
        </a:bodyPr>
        <a:lstStyle/>
        <a:p>
          <a:pPr marL="171450" lvl="1" indent="-171450" algn="l" defTabSz="800100">
            <a:lnSpc>
              <a:spcPct val="90000"/>
            </a:lnSpc>
            <a:spcBef>
              <a:spcPct val="0"/>
            </a:spcBef>
            <a:spcAft>
              <a:spcPct val="15000"/>
            </a:spcAft>
            <a:buChar char="•"/>
          </a:pPr>
          <a:r>
            <a:rPr lang="es-CL" sz="1800" kern="1200" dirty="0">
              <a:solidFill>
                <a:schemeClr val="tx1">
                  <a:lumMod val="95000"/>
                  <a:lumOff val="5000"/>
                </a:schemeClr>
              </a:solidFill>
              <a:latin typeface="+mn-lt"/>
            </a:rPr>
            <a:t>Simplicidad en la gestión, pero alto riesgo personal</a:t>
          </a:r>
        </a:p>
      </dsp:txBody>
      <dsp:txXfrm>
        <a:off x="0" y="2785325"/>
        <a:ext cx="9181011" cy="834750"/>
      </dsp:txXfrm>
    </dsp:sp>
    <dsp:sp modelId="{99B75487-5DE8-401B-9986-0D744971C920}">
      <dsp:nvSpPr>
        <dsp:cNvPr id="0" name=""/>
        <dsp:cNvSpPr/>
      </dsp:nvSpPr>
      <dsp:spPr>
        <a:xfrm>
          <a:off x="459050" y="2490125"/>
          <a:ext cx="6426707" cy="59040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914" tIns="0" rIns="242914" bIns="0" numCol="1" spcCol="1270" anchor="ctr" anchorCtr="0">
          <a:noAutofit/>
        </a:bodyPr>
        <a:lstStyle/>
        <a:p>
          <a:pPr marL="0" lvl="0" indent="0" algn="l" defTabSz="800100">
            <a:lnSpc>
              <a:spcPct val="90000"/>
            </a:lnSpc>
            <a:spcBef>
              <a:spcPct val="0"/>
            </a:spcBef>
            <a:spcAft>
              <a:spcPct val="35000"/>
            </a:spcAft>
            <a:buNone/>
          </a:pPr>
          <a:r>
            <a:rPr lang="es-CL" sz="1800" b="1" kern="1200" dirty="0">
              <a:solidFill>
                <a:schemeClr val="bg1"/>
              </a:solidFill>
              <a:latin typeface="+mn-lt"/>
            </a:rPr>
            <a:t>Empresa Individual (EI)</a:t>
          </a:r>
        </a:p>
      </dsp:txBody>
      <dsp:txXfrm>
        <a:off x="487871" y="2518946"/>
        <a:ext cx="6369065" cy="532758"/>
      </dsp:txXfrm>
    </dsp:sp>
    <dsp:sp modelId="{39F920E1-1294-43F1-9143-90099E095631}">
      <dsp:nvSpPr>
        <dsp:cNvPr id="0" name=""/>
        <dsp:cNvSpPr/>
      </dsp:nvSpPr>
      <dsp:spPr>
        <a:xfrm>
          <a:off x="0" y="4023275"/>
          <a:ext cx="9181011" cy="834750"/>
        </a:xfrm>
        <a:prstGeom prst="rect">
          <a:avLst/>
        </a:prstGeom>
        <a:solidFill>
          <a:srgbClr val="F9D3D2">
            <a:alpha val="90000"/>
          </a:srgbClr>
        </a:solidFill>
        <a:ln w="12700" cap="flat" cmpd="sng" algn="ctr">
          <a:solidFill>
            <a:srgbClr val="F9D3D2">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2548" tIns="416560" rIns="712548" bIns="128016" numCol="1" spcCol="1270" anchor="ctr" anchorCtr="0">
          <a:noAutofit/>
        </a:bodyPr>
        <a:lstStyle/>
        <a:p>
          <a:pPr marL="171450" lvl="1" indent="-171450" algn="l" defTabSz="800100">
            <a:lnSpc>
              <a:spcPct val="90000"/>
            </a:lnSpc>
            <a:spcBef>
              <a:spcPct val="0"/>
            </a:spcBef>
            <a:spcAft>
              <a:spcPct val="15000"/>
            </a:spcAft>
            <a:buChar char="•"/>
          </a:pPr>
          <a:r>
            <a:rPr lang="es-CL" sz="1800" kern="1200" dirty="0">
              <a:solidFill>
                <a:schemeClr val="tx1">
                  <a:lumMod val="95000"/>
                  <a:lumOff val="5000"/>
                </a:schemeClr>
              </a:solidFill>
              <a:latin typeface="+mn-lt"/>
            </a:rPr>
            <a:t>Sin fines de lucro, con restricciones es la distribución de utilidades</a:t>
          </a:r>
        </a:p>
      </dsp:txBody>
      <dsp:txXfrm>
        <a:off x="0" y="4023275"/>
        <a:ext cx="9181011" cy="834750"/>
      </dsp:txXfrm>
    </dsp:sp>
    <dsp:sp modelId="{CA35492B-90EC-452C-B38F-B6A94A892853}">
      <dsp:nvSpPr>
        <dsp:cNvPr id="0" name=""/>
        <dsp:cNvSpPr/>
      </dsp:nvSpPr>
      <dsp:spPr>
        <a:xfrm>
          <a:off x="459050" y="3728075"/>
          <a:ext cx="6426707" cy="590400"/>
        </a:xfrm>
        <a:prstGeom prst="roundRect">
          <a:avLst/>
        </a:prstGeom>
        <a:solidFill>
          <a:srgbClr val="E1261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2914" tIns="0" rIns="242914" bIns="0" numCol="1" spcCol="1270" anchor="ctr" anchorCtr="0">
          <a:noAutofit/>
        </a:bodyPr>
        <a:lstStyle/>
        <a:p>
          <a:pPr marL="0" lvl="0" indent="0" algn="l" defTabSz="800100">
            <a:lnSpc>
              <a:spcPct val="90000"/>
            </a:lnSpc>
            <a:spcBef>
              <a:spcPct val="0"/>
            </a:spcBef>
            <a:spcAft>
              <a:spcPct val="35000"/>
            </a:spcAft>
            <a:buNone/>
          </a:pPr>
          <a:r>
            <a:rPr lang="es-CL" sz="1800" b="1" kern="1200" dirty="0">
              <a:solidFill>
                <a:schemeClr val="bg1"/>
              </a:solidFill>
              <a:latin typeface="+mn-lt"/>
            </a:rPr>
            <a:t>Corporaciones y fundaciones</a:t>
          </a:r>
        </a:p>
      </dsp:txBody>
      <dsp:txXfrm>
        <a:off x="487871" y="3756896"/>
        <a:ext cx="6369065"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231A65-3C0F-4D77-B12D-A063BB453862}" type="datetimeFigureOut">
              <a:rPr lang="es-CL" smtClean="0"/>
              <a:t>23-09-2024</a:t>
            </a:fld>
            <a:endParaRPr lang="es-C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52F7C8-37B4-4510-B463-EEC7EA2D685C}" type="slidenum">
              <a:rPr lang="es-CL" smtClean="0"/>
              <a:t>‹Nº›</a:t>
            </a:fld>
            <a:endParaRPr lang="es-CL" dirty="0"/>
          </a:p>
        </p:txBody>
      </p:sp>
    </p:spTree>
    <p:extLst>
      <p:ext uri="{BB962C8B-B14F-4D97-AF65-F5344CB8AC3E}">
        <p14:creationId xmlns:p14="http://schemas.microsoft.com/office/powerpoint/2010/main" val="100682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3E7B1-72F3-4644-9303-0AC6A1B3EC03}" type="datetimeFigureOut">
              <a:rPr lang="es-CL" smtClean="0"/>
              <a:t>23-09-2024</a:t>
            </a:fld>
            <a:endParaRPr lang="es-C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07496-547B-41C3-867F-942261EC2B8F}" type="slidenum">
              <a:rPr lang="es-CL" smtClean="0"/>
              <a:t>‹Nº›</a:t>
            </a:fld>
            <a:endParaRPr lang="es-CL" dirty="0"/>
          </a:p>
        </p:txBody>
      </p:sp>
    </p:spTree>
    <p:extLst>
      <p:ext uri="{BB962C8B-B14F-4D97-AF65-F5344CB8AC3E}">
        <p14:creationId xmlns:p14="http://schemas.microsoft.com/office/powerpoint/2010/main" val="158004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a:t>
            </a:fld>
            <a:endParaRPr lang="es-CL" dirty="0"/>
          </a:p>
        </p:txBody>
      </p:sp>
    </p:spTree>
    <p:extLst>
      <p:ext uri="{BB962C8B-B14F-4D97-AF65-F5344CB8AC3E}">
        <p14:creationId xmlns:p14="http://schemas.microsoft.com/office/powerpoint/2010/main" val="85782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explorarán cómo estructurar su discurso para captar el interés de diferentes audiencias y cómo seleccionar la forma jurídica más adecuada para sus emprendimientos, considerando las implicancias legales y administrativas.</a:t>
            </a:r>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10</a:t>
            </a:fld>
            <a:endParaRPr lang="es-CL" dirty="0"/>
          </a:p>
        </p:txBody>
      </p:sp>
    </p:spTree>
    <p:extLst>
      <p:ext uri="{BB962C8B-B14F-4D97-AF65-F5344CB8AC3E}">
        <p14:creationId xmlns:p14="http://schemas.microsoft.com/office/powerpoint/2010/main" val="2875778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11</a:t>
            </a:fld>
            <a:endParaRPr lang="es-CL" dirty="0"/>
          </a:p>
        </p:txBody>
      </p:sp>
    </p:spTree>
    <p:extLst>
      <p:ext uri="{BB962C8B-B14F-4D97-AF65-F5344CB8AC3E}">
        <p14:creationId xmlns:p14="http://schemas.microsoft.com/office/powerpoint/2010/main" val="3911433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13</a:t>
            </a:fld>
            <a:endParaRPr lang="es-CL" dirty="0"/>
          </a:p>
        </p:txBody>
      </p:sp>
    </p:spTree>
    <p:extLst>
      <p:ext uri="{BB962C8B-B14F-4D97-AF65-F5344CB8AC3E}">
        <p14:creationId xmlns:p14="http://schemas.microsoft.com/office/powerpoint/2010/main" val="575475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14</a:t>
            </a:fld>
            <a:endParaRPr lang="es-CL" dirty="0"/>
          </a:p>
        </p:txBody>
      </p:sp>
    </p:spTree>
    <p:extLst>
      <p:ext uri="{BB962C8B-B14F-4D97-AF65-F5344CB8AC3E}">
        <p14:creationId xmlns:p14="http://schemas.microsoft.com/office/powerpoint/2010/main" val="1538923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explorarán cómo estructurar su discurso para captar el interés de diferentes audiencias y cómo seleccionar la forma jurídica más adecuada para sus emprendimientos, considerando las implicancias legales y administrativas.</a:t>
            </a:r>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15</a:t>
            </a:fld>
            <a:endParaRPr lang="es-CL" dirty="0"/>
          </a:p>
        </p:txBody>
      </p:sp>
    </p:spTree>
    <p:extLst>
      <p:ext uri="{BB962C8B-B14F-4D97-AF65-F5344CB8AC3E}">
        <p14:creationId xmlns:p14="http://schemas.microsoft.com/office/powerpoint/2010/main" val="107891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16</a:t>
            </a:fld>
            <a:endParaRPr lang="es-CL" dirty="0"/>
          </a:p>
        </p:txBody>
      </p:sp>
    </p:spTree>
    <p:extLst>
      <p:ext uri="{BB962C8B-B14F-4D97-AF65-F5344CB8AC3E}">
        <p14:creationId xmlns:p14="http://schemas.microsoft.com/office/powerpoint/2010/main" val="823902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17</a:t>
            </a:fld>
            <a:endParaRPr lang="es-CL" dirty="0"/>
          </a:p>
        </p:txBody>
      </p:sp>
    </p:spTree>
    <p:extLst>
      <p:ext uri="{BB962C8B-B14F-4D97-AF65-F5344CB8AC3E}">
        <p14:creationId xmlns:p14="http://schemas.microsoft.com/office/powerpoint/2010/main" val="313102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18</a:t>
            </a:fld>
            <a:endParaRPr lang="es-CL" dirty="0"/>
          </a:p>
        </p:txBody>
      </p:sp>
    </p:spTree>
    <p:extLst>
      <p:ext uri="{BB962C8B-B14F-4D97-AF65-F5344CB8AC3E}">
        <p14:creationId xmlns:p14="http://schemas.microsoft.com/office/powerpoint/2010/main" val="39286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20</a:t>
            </a:fld>
            <a:endParaRPr lang="es-CL" dirty="0"/>
          </a:p>
        </p:txBody>
      </p:sp>
    </p:spTree>
    <p:extLst>
      <p:ext uri="{BB962C8B-B14F-4D97-AF65-F5344CB8AC3E}">
        <p14:creationId xmlns:p14="http://schemas.microsoft.com/office/powerpoint/2010/main" val="882895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21</a:t>
            </a:fld>
            <a:endParaRPr lang="es-CL" dirty="0"/>
          </a:p>
        </p:txBody>
      </p:sp>
    </p:spTree>
    <p:extLst>
      <p:ext uri="{BB962C8B-B14F-4D97-AF65-F5344CB8AC3E}">
        <p14:creationId xmlns:p14="http://schemas.microsoft.com/office/powerpoint/2010/main" val="223860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a:t>
            </a:fld>
            <a:endParaRPr lang="es-CL" dirty="0"/>
          </a:p>
        </p:txBody>
      </p:sp>
    </p:spTree>
    <p:extLst>
      <p:ext uri="{BB962C8B-B14F-4D97-AF65-F5344CB8AC3E}">
        <p14:creationId xmlns:p14="http://schemas.microsoft.com/office/powerpoint/2010/main" val="2401732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22</a:t>
            </a:fld>
            <a:endParaRPr lang="es-CL" dirty="0"/>
          </a:p>
        </p:txBody>
      </p:sp>
    </p:spTree>
    <p:extLst>
      <p:ext uri="{BB962C8B-B14F-4D97-AF65-F5344CB8AC3E}">
        <p14:creationId xmlns:p14="http://schemas.microsoft.com/office/powerpoint/2010/main" val="2096910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explorarán cómo estructurar su discurso para captar el interés de diferentes audiencias y cómo seleccionar la forma jurídica más adecuada para sus emprendimientos, considerando las implicancias legales y administrativas.</a:t>
            </a:r>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23</a:t>
            </a:fld>
            <a:endParaRPr lang="es-CL" dirty="0"/>
          </a:p>
        </p:txBody>
      </p:sp>
    </p:spTree>
    <p:extLst>
      <p:ext uri="{BB962C8B-B14F-4D97-AF65-F5344CB8AC3E}">
        <p14:creationId xmlns:p14="http://schemas.microsoft.com/office/powerpoint/2010/main" val="1257520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24</a:t>
            </a:fld>
            <a:endParaRPr lang="es-CL" dirty="0"/>
          </a:p>
        </p:txBody>
      </p:sp>
    </p:spTree>
    <p:extLst>
      <p:ext uri="{BB962C8B-B14F-4D97-AF65-F5344CB8AC3E}">
        <p14:creationId xmlns:p14="http://schemas.microsoft.com/office/powerpoint/2010/main" val="3747150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3</a:t>
            </a:fld>
            <a:endParaRPr lang="es-CL" dirty="0"/>
          </a:p>
        </p:txBody>
      </p:sp>
    </p:spTree>
    <p:extLst>
      <p:ext uri="{BB962C8B-B14F-4D97-AF65-F5344CB8AC3E}">
        <p14:creationId xmlns:p14="http://schemas.microsoft.com/office/powerpoint/2010/main" val="135622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4</a:t>
            </a:fld>
            <a:endParaRPr lang="es-CL" dirty="0"/>
          </a:p>
        </p:txBody>
      </p:sp>
    </p:spTree>
    <p:extLst>
      <p:ext uri="{BB962C8B-B14F-4D97-AF65-F5344CB8AC3E}">
        <p14:creationId xmlns:p14="http://schemas.microsoft.com/office/powerpoint/2010/main" val="1922378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5</a:t>
            </a:fld>
            <a:endParaRPr lang="es-CL" dirty="0"/>
          </a:p>
        </p:txBody>
      </p:sp>
    </p:spTree>
    <p:extLst>
      <p:ext uri="{BB962C8B-B14F-4D97-AF65-F5344CB8AC3E}">
        <p14:creationId xmlns:p14="http://schemas.microsoft.com/office/powerpoint/2010/main" val="3107859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6</a:t>
            </a:fld>
            <a:endParaRPr lang="es-CL" dirty="0"/>
          </a:p>
        </p:txBody>
      </p:sp>
    </p:spTree>
    <p:extLst>
      <p:ext uri="{BB962C8B-B14F-4D97-AF65-F5344CB8AC3E}">
        <p14:creationId xmlns:p14="http://schemas.microsoft.com/office/powerpoint/2010/main" val="135622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explorarán cómo estructurar su discurso para captar el interés de diferentes audiencias y cómo seleccionar la forma jurídica más adecuada para sus emprendimientos, considerando las implicancias legales y administrativas.</a:t>
            </a:r>
          </a:p>
        </p:txBody>
      </p:sp>
      <p:sp>
        <p:nvSpPr>
          <p:cNvPr id="4" name="Marcador de número de diapositiva 3"/>
          <p:cNvSpPr>
            <a:spLocks noGrp="1"/>
          </p:cNvSpPr>
          <p:nvPr>
            <p:ph type="sldNum" sz="quarter" idx="10"/>
          </p:nvPr>
        </p:nvSpPr>
        <p:spPr/>
        <p:txBody>
          <a:bodyPr/>
          <a:lstStyle/>
          <a:p>
            <a:fld id="{73C07496-547B-41C3-867F-942261EC2B8F}" type="slidenum">
              <a:rPr lang="es-CL" smtClean="0"/>
              <a:t>7</a:t>
            </a:fld>
            <a:endParaRPr lang="es-CL" dirty="0"/>
          </a:p>
        </p:txBody>
      </p:sp>
    </p:spTree>
    <p:extLst>
      <p:ext uri="{BB962C8B-B14F-4D97-AF65-F5344CB8AC3E}">
        <p14:creationId xmlns:p14="http://schemas.microsoft.com/office/powerpoint/2010/main" val="12389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explorarán cómo estructurar su discurso para captar el interés de diferentes audiencias y cómo seleccionar la forma jurídica más adecuada para sus emprendimientos, considerando las implicancias legales y administrativas.</a:t>
            </a:r>
          </a:p>
        </p:txBody>
      </p:sp>
      <p:sp>
        <p:nvSpPr>
          <p:cNvPr id="4" name="Marcador de número de diapositiva 3"/>
          <p:cNvSpPr>
            <a:spLocks noGrp="1"/>
          </p:cNvSpPr>
          <p:nvPr>
            <p:ph type="sldNum" sz="quarter" idx="10"/>
          </p:nvPr>
        </p:nvSpPr>
        <p:spPr/>
        <p:txBody>
          <a:bodyPr/>
          <a:lstStyle/>
          <a:p>
            <a:fld id="{73C07496-547B-41C3-867F-942261EC2B8F}" type="slidenum">
              <a:rPr lang="es-CL" smtClean="0"/>
              <a:t>8</a:t>
            </a:fld>
            <a:endParaRPr lang="es-CL" dirty="0"/>
          </a:p>
        </p:txBody>
      </p:sp>
    </p:spTree>
    <p:extLst>
      <p:ext uri="{BB962C8B-B14F-4D97-AF65-F5344CB8AC3E}">
        <p14:creationId xmlns:p14="http://schemas.microsoft.com/office/powerpoint/2010/main" val="434340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explorarán cómo estructurar su discurso para captar el interés de diferentes audiencias y cómo seleccionar la forma jurídica más adecuada para sus emprendimientos, considerando las implicancias legales y administrativas.</a:t>
            </a:r>
          </a:p>
        </p:txBody>
      </p:sp>
      <p:sp>
        <p:nvSpPr>
          <p:cNvPr id="4" name="Marcador de número de diapositiva 3"/>
          <p:cNvSpPr>
            <a:spLocks noGrp="1"/>
          </p:cNvSpPr>
          <p:nvPr>
            <p:ph type="sldNum" sz="quarter" idx="10"/>
          </p:nvPr>
        </p:nvSpPr>
        <p:spPr/>
        <p:txBody>
          <a:bodyPr/>
          <a:lstStyle/>
          <a:p>
            <a:fld id="{73C07496-547B-41C3-867F-942261EC2B8F}" type="slidenum">
              <a:rPr lang="es-CL" smtClean="0"/>
              <a:t>9</a:t>
            </a:fld>
            <a:endParaRPr lang="es-CL" dirty="0"/>
          </a:p>
        </p:txBody>
      </p:sp>
    </p:spTree>
    <p:extLst>
      <p:ext uri="{BB962C8B-B14F-4D97-AF65-F5344CB8AC3E}">
        <p14:creationId xmlns:p14="http://schemas.microsoft.com/office/powerpoint/2010/main" val="2861709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1"/>
    </p:custDataLst>
    <p:extLst>
      <p:ext uri="{BB962C8B-B14F-4D97-AF65-F5344CB8AC3E}">
        <p14:creationId xmlns:p14="http://schemas.microsoft.com/office/powerpoint/2010/main" val="1332673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0" y="3089188"/>
            <a:ext cx="12191999" cy="376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extLst>
      <p:ext uri="{BB962C8B-B14F-4D97-AF65-F5344CB8AC3E}">
        <p14:creationId xmlns:p14="http://schemas.microsoft.com/office/powerpoint/2010/main" val="1611084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pic>
        <p:nvPicPr>
          <p:cNvPr id="9" name="Imagen 8" descr="Texto&#10;&#10;Descripción generada automáticamente">
            <a:extLst>
              <a:ext uri="{FF2B5EF4-FFF2-40B4-BE49-F238E27FC236}">
                <a16:creationId xmlns:a16="http://schemas.microsoft.com/office/drawing/2014/main" id="{DAF6C811-B687-2F8C-A950-1615B5EFB0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10" name="Grupo 9">
            <a:extLst>
              <a:ext uri="{FF2B5EF4-FFF2-40B4-BE49-F238E27FC236}">
                <a16:creationId xmlns:a16="http://schemas.microsoft.com/office/drawing/2014/main" id="{924A37B4-D315-F474-CE9D-0E9DE61115A6}"/>
              </a:ext>
            </a:extLst>
          </p:cNvPr>
          <p:cNvGrpSpPr/>
          <p:nvPr userDrawn="1"/>
        </p:nvGrpSpPr>
        <p:grpSpPr>
          <a:xfrm>
            <a:off x="590550" y="0"/>
            <a:ext cx="3724366" cy="114300"/>
            <a:chOff x="0" y="0"/>
            <a:chExt cx="3343275" cy="219075"/>
          </a:xfrm>
        </p:grpSpPr>
        <p:sp>
          <p:nvSpPr>
            <p:cNvPr id="11" name="Rectángulo 10">
              <a:extLst>
                <a:ext uri="{FF2B5EF4-FFF2-40B4-BE49-F238E27FC236}">
                  <a16:creationId xmlns:a16="http://schemas.microsoft.com/office/drawing/2014/main" id="{556E5981-46FF-779A-B8A7-FBC0EF0E3E79}"/>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2" name="Rectángulo 11">
              <a:extLst>
                <a:ext uri="{FF2B5EF4-FFF2-40B4-BE49-F238E27FC236}">
                  <a16:creationId xmlns:a16="http://schemas.microsoft.com/office/drawing/2014/main" id="{58673C7C-7734-3CBE-D6BE-19983D0C93BE}"/>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3" name="Rectángulo 12">
              <a:extLst>
                <a:ext uri="{FF2B5EF4-FFF2-40B4-BE49-F238E27FC236}">
                  <a16:creationId xmlns:a16="http://schemas.microsoft.com/office/drawing/2014/main" id="{7537CD83-43A4-A16C-507C-B9C4E1077283}"/>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extLst>
      <p:ext uri="{BB962C8B-B14F-4D97-AF65-F5344CB8AC3E}">
        <p14:creationId xmlns:p14="http://schemas.microsoft.com/office/powerpoint/2010/main" val="256634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3521661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custDataLst>
      <p:tags r:id="rId1"/>
    </p:custDataLst>
    <p:extLst>
      <p:ext uri="{BB962C8B-B14F-4D97-AF65-F5344CB8AC3E}">
        <p14:creationId xmlns:p14="http://schemas.microsoft.com/office/powerpoint/2010/main" val="3792578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8" name="Footer Placeholder 7"/>
          <p:cNvSpPr>
            <a:spLocks noGrp="1"/>
          </p:cNvSpPr>
          <p:nvPr>
            <p:ph type="ftr" sz="quarter" idx="11"/>
          </p:nvPr>
        </p:nvSpPr>
        <p:spPr/>
        <p:txBody>
          <a:bodyPr/>
          <a:lstStyle/>
          <a:p>
            <a:endParaRPr lang="es-CL" dirty="0"/>
          </a:p>
        </p:txBody>
      </p:sp>
      <p:sp>
        <p:nvSpPr>
          <p:cNvPr id="9" name="Slide Number Placeholder 8"/>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4168101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4" name="Footer Placeholder 3"/>
          <p:cNvSpPr>
            <a:spLocks noGrp="1"/>
          </p:cNvSpPr>
          <p:nvPr>
            <p:ph type="ftr" sz="quarter" idx="11"/>
          </p:nvPr>
        </p:nvSpPr>
        <p:spPr/>
        <p:txBody>
          <a:bodyPr/>
          <a:lstStyle/>
          <a:p>
            <a:endParaRPr lang="es-CL" dirty="0"/>
          </a:p>
        </p:txBody>
      </p:sp>
      <p:sp>
        <p:nvSpPr>
          <p:cNvPr id="5" name="Slide Number Placeholder 4"/>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270044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3" name="Footer Placeholder 2"/>
          <p:cNvSpPr>
            <a:spLocks noGrp="1"/>
          </p:cNvSpPr>
          <p:nvPr>
            <p:ph type="ftr" sz="quarter" idx="11"/>
          </p:nvPr>
        </p:nvSpPr>
        <p:spPr/>
        <p:txBody>
          <a:bodyPr/>
          <a:lstStyle/>
          <a:p>
            <a:endParaRPr lang="es-CL" dirty="0"/>
          </a:p>
        </p:txBody>
      </p:sp>
      <p:sp>
        <p:nvSpPr>
          <p:cNvPr id="4" name="Slide Number Placeholder 3"/>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174401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1545852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3462694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2701775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3" name="Imagen 2" descr="Una imagen de un videojuego&#10;&#10;Descripción generada automáticamente con confianza baja">
            <a:extLst>
              <a:ext uri="{FF2B5EF4-FFF2-40B4-BE49-F238E27FC236}">
                <a16:creationId xmlns:a16="http://schemas.microsoft.com/office/drawing/2014/main" id="{6F54F408-0B2E-E093-0368-03F1FC47FB6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8326" b="55468"/>
          <a:stretch/>
        </p:blipFill>
        <p:spPr>
          <a:xfrm>
            <a:off x="0" y="4598377"/>
            <a:ext cx="12192000" cy="2259622"/>
          </a:xfrm>
          <a:prstGeom prst="rect">
            <a:avLst/>
          </a:prstGeom>
        </p:spPr>
      </p:pic>
    </p:spTree>
    <p:custDataLst>
      <p:tags r:id="rId1"/>
    </p:custDataLst>
    <p:extLst>
      <p:ext uri="{BB962C8B-B14F-4D97-AF65-F5344CB8AC3E}">
        <p14:creationId xmlns:p14="http://schemas.microsoft.com/office/powerpoint/2010/main" val="2222670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23-09-2024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4059337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3" name="Imagen 2" descr="Logotipo&#10;&#10;Descripción generada automáticamente con confianza media">
            <a:extLst>
              <a:ext uri="{FF2B5EF4-FFF2-40B4-BE49-F238E27FC236}">
                <a16:creationId xmlns:a16="http://schemas.microsoft.com/office/drawing/2014/main" id="{1CC59783-355A-3923-7E3E-BFF89B8E5B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59436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grpSp>
    </p:spTree>
    <p:custDataLst>
      <p:tags r:id="rId1"/>
    </p:custDataLst>
    <p:extLst>
      <p:ext uri="{BB962C8B-B14F-4D97-AF65-F5344CB8AC3E}">
        <p14:creationId xmlns:p14="http://schemas.microsoft.com/office/powerpoint/2010/main" val="4078249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Diapositiva de título">
    <p:spTree>
      <p:nvGrpSpPr>
        <p:cNvPr id="1" name=""/>
        <p:cNvGrpSpPr/>
        <p:nvPr/>
      </p:nvGrpSpPr>
      <p:grpSpPr>
        <a:xfrm>
          <a:off x="0" y="0"/>
          <a:ext cx="0" cy="0"/>
          <a:chOff x="0" y="0"/>
          <a:chExt cx="0" cy="0"/>
        </a:xfrm>
      </p:grpSpPr>
      <p:pic>
        <p:nvPicPr>
          <p:cNvPr id="3" name="Imagen 2" descr="Mapa&#10;&#10;Descripción generada automáticamente">
            <a:extLst>
              <a:ext uri="{FF2B5EF4-FFF2-40B4-BE49-F238E27FC236}">
                <a16:creationId xmlns:a16="http://schemas.microsoft.com/office/drawing/2014/main" id="{26F61EB7-5070-BA67-1A28-6B268ECDB2D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78"/>
          <a:stretch/>
        </p:blipFill>
        <p:spPr>
          <a:xfrm>
            <a:off x="6096000" y="0"/>
            <a:ext cx="6096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Texto&#10;&#10;Descripción generada automáticamente">
            <a:extLst>
              <a:ext uri="{FF2B5EF4-FFF2-40B4-BE49-F238E27FC236}">
                <a16:creationId xmlns:a16="http://schemas.microsoft.com/office/drawing/2014/main" id="{67A0557C-377C-DD82-FD4F-9B06E52E96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7734939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Diapositiva de título">
    <p:spTree>
      <p:nvGrpSpPr>
        <p:cNvPr id="1" name=""/>
        <p:cNvGrpSpPr/>
        <p:nvPr/>
      </p:nvGrpSpPr>
      <p:grpSpPr>
        <a:xfrm>
          <a:off x="0" y="0"/>
          <a:ext cx="0" cy="0"/>
          <a:chOff x="0" y="0"/>
          <a:chExt cx="0" cy="0"/>
        </a:xfrm>
      </p:grpSpPr>
      <p:pic>
        <p:nvPicPr>
          <p:cNvPr id="3" name="Imagen 2" descr="Un mapa de color blanco&#10;&#10;Descripción generada automáticamente con confianza baja">
            <a:extLst>
              <a:ext uri="{FF2B5EF4-FFF2-40B4-BE49-F238E27FC236}">
                <a16:creationId xmlns:a16="http://schemas.microsoft.com/office/drawing/2014/main" id="{0AE75DCF-A05A-03C1-E4A8-87CB05A39297}"/>
              </a:ext>
            </a:extLst>
          </p:cNvPr>
          <p:cNvPicPr>
            <a:picLocks noChangeAspect="1"/>
          </p:cNvPicPr>
          <p:nvPr userDrawn="1"/>
        </p:nvPicPr>
        <p:blipFill rotWithShape="1">
          <a:blip r:embed="rId3">
            <a:alphaModFix amt="50000"/>
            <a:extLst>
              <a:ext uri="{28A0092B-C50C-407E-A947-70E740481C1C}">
                <a14:useLocalDpi xmlns:a14="http://schemas.microsoft.com/office/drawing/2010/main" val="0"/>
              </a:ext>
            </a:extLst>
          </a:blip>
          <a:srcRect l="12063"/>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Texto&#10;&#10;Descripción generada automáticamente">
            <a:extLst>
              <a:ext uri="{FF2B5EF4-FFF2-40B4-BE49-F238E27FC236}">
                <a16:creationId xmlns:a16="http://schemas.microsoft.com/office/drawing/2014/main" id="{24A414F2-242C-98CD-D7C3-3353035C3B1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5466353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Diapositiva de título">
    <p:spTree>
      <p:nvGrpSpPr>
        <p:cNvPr id="1" name=""/>
        <p:cNvGrpSpPr/>
        <p:nvPr/>
      </p:nvGrpSpPr>
      <p:grpSpPr>
        <a:xfrm>
          <a:off x="0" y="0"/>
          <a:ext cx="0" cy="0"/>
          <a:chOff x="0" y="0"/>
          <a:chExt cx="0" cy="0"/>
        </a:xfrm>
      </p:grpSpPr>
      <p:pic>
        <p:nvPicPr>
          <p:cNvPr id="3" name="Imagen 2" descr="Un dibujo de una persona&#10;&#10;Descripción generada automáticamente con confianza baja">
            <a:extLst>
              <a:ext uri="{FF2B5EF4-FFF2-40B4-BE49-F238E27FC236}">
                <a16:creationId xmlns:a16="http://schemas.microsoft.com/office/drawing/2014/main" id="{10E5CECD-C6E8-7CFC-002E-8633458A8A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4093" r="7548"/>
          <a:stretch/>
        </p:blipFill>
        <p:spPr>
          <a:xfrm>
            <a:off x="0" y="0"/>
            <a:ext cx="4676686"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1"/>
    </p:custDataLst>
    <p:extLst>
      <p:ext uri="{BB962C8B-B14F-4D97-AF65-F5344CB8AC3E}">
        <p14:creationId xmlns:p14="http://schemas.microsoft.com/office/powerpoint/2010/main" val="79280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13" name="Imagen 12" descr="Imagen en blanco y negro&#10;&#10;Descripción generada automáticamente con confianza media">
            <a:extLst>
              <a:ext uri="{FF2B5EF4-FFF2-40B4-BE49-F238E27FC236}">
                <a16:creationId xmlns:a16="http://schemas.microsoft.com/office/drawing/2014/main" id="{BB968C63-77E7-FF1A-3D32-299853E926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4762" y="-10635"/>
            <a:ext cx="5747238" cy="687927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Logotipo&#10;&#10;Descripción generada automáticamente">
            <a:extLst>
              <a:ext uri="{FF2B5EF4-FFF2-40B4-BE49-F238E27FC236}">
                <a16:creationId xmlns:a16="http://schemas.microsoft.com/office/drawing/2014/main" id="{6CAD0F08-D8D5-917A-9D1A-486EBB686DD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41665616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E7D666-54FD-DE79-64F8-1941C253DFEF}"/>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rcRect l="5522" r="5522"/>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5" name="Imagen 4" descr="Texto&#10;&#10;Descripción generada automáticamente">
            <a:extLst>
              <a:ext uri="{FF2B5EF4-FFF2-40B4-BE49-F238E27FC236}">
                <a16:creationId xmlns:a16="http://schemas.microsoft.com/office/drawing/2014/main" id="{A9F82F0E-DAA6-BEBF-C888-A1115BC51A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1293199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3" name="Imagen 2">
            <a:extLst>
              <a:ext uri="{FF2B5EF4-FFF2-40B4-BE49-F238E27FC236}">
                <a16:creationId xmlns:a16="http://schemas.microsoft.com/office/drawing/2014/main" id="{E7BB3C2C-B5CD-1B86-E9B4-1BEEB6BC5EB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82552" y="0"/>
            <a:ext cx="3209448" cy="6857999"/>
          </a:xfrm>
          <a:prstGeom prst="rect">
            <a:avLst/>
          </a:prstGeom>
        </p:spPr>
      </p:pic>
      <p:pic>
        <p:nvPicPr>
          <p:cNvPr id="4" name="Imagen 3" descr="Logotipo&#10;&#10;Descripción generada automáticamente">
            <a:extLst>
              <a:ext uri="{FF2B5EF4-FFF2-40B4-BE49-F238E27FC236}">
                <a16:creationId xmlns:a16="http://schemas.microsoft.com/office/drawing/2014/main" id="{14579106-2AE4-B965-1C15-F90477C85F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2161439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6096000" y="0"/>
            <a:ext cx="609599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629885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heme" Target="../theme/theme2.xml"/><Relationship Id="rId1" Type="http://schemas.openxmlformats.org/officeDocument/2006/relationships/slideLayout" Target="../slideLayouts/slideLayout2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EB600-5D99-40B0-901D-85C82512F974}" type="datetimeFigureOut">
              <a:rPr lang="es-CL" smtClean="0"/>
              <a:t>23-09-2024</a:t>
            </a:fld>
            <a:endParaRPr lang="es-CL"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6D2D7-FEDE-4BCC-B75C-593DEE3059F9}" type="slidenum">
              <a:rPr lang="es-CL" smtClean="0"/>
              <a:t>‹Nº›</a:t>
            </a:fld>
            <a:endParaRPr lang="es-CL" dirty="0"/>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22"/>
    </p:custDataLst>
    <p:extLst>
      <p:ext uri="{BB962C8B-B14F-4D97-AF65-F5344CB8AC3E}">
        <p14:creationId xmlns:p14="http://schemas.microsoft.com/office/powerpoint/2010/main" val="3356961470"/>
      </p:ext>
    </p:extLst>
  </p:cSld>
  <p:clrMap bg1="lt1" tx1="dk1" bg2="lt2" tx2="dk2" accent1="accent1" accent2="accent2" accent3="accent3" accent4="accent4" accent5="accent5" accent6="accent6" hlink="hlink" folHlink="folHlink"/>
  <p:sldLayoutIdLst>
    <p:sldLayoutId id="2147483673" r:id="rId1"/>
    <p:sldLayoutId id="2147483692" r:id="rId2"/>
    <p:sldLayoutId id="2147483691" r:id="rId3"/>
    <p:sldLayoutId id="2147483690" r:id="rId4"/>
    <p:sldLayoutId id="2147483689" r:id="rId5"/>
    <p:sldLayoutId id="2147483688" r:id="rId6"/>
    <p:sldLayoutId id="2147483687" r:id="rId7"/>
    <p:sldLayoutId id="2147483686" r:id="rId8"/>
    <p:sldLayoutId id="2147483684" r:id="rId9"/>
    <p:sldLayoutId id="2147483685"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FDEB600-5D99-40B0-901D-85C82512F974}" type="datetimeFigureOut">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23-09-2024</a:t>
            </a:fld>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836D2D7-FEDE-4BCC-B75C-593DEE3059F9}" type="slidenum">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grpSp>
    </p:spTree>
    <p:custDataLst>
      <p:tags r:id="rId3"/>
    </p:custDataLst>
    <p:extLst>
      <p:ext uri="{BB962C8B-B14F-4D97-AF65-F5344CB8AC3E}">
        <p14:creationId xmlns:p14="http://schemas.microsoft.com/office/powerpoint/2010/main" val="1219665438"/>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2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https://www.youtube.com/embed/DDFgTxMW8Ek?feature=oembed" TargetMode="External"/><Relationship Id="rId1" Type="http://schemas.openxmlformats.org/officeDocument/2006/relationships/tags" Target="../tags/tag30.xml"/><Relationship Id="rId5" Type="http://schemas.openxmlformats.org/officeDocument/2006/relationships/image" Target="../media/image15.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31.xml"/><Relationship Id="rId5" Type="http://schemas.openxmlformats.org/officeDocument/2006/relationships/image" Target="../media/image16.png"/><Relationship Id="rId4" Type="http://schemas.openxmlformats.org/officeDocument/2006/relationships/hyperlink" Target="https://www.registrodeempresasysociedades.cl/"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3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21.xml"/><Relationship Id="rId7" Type="http://schemas.openxmlformats.org/officeDocument/2006/relationships/diagramColors" Target="../diagrams/colors3.xml"/><Relationship Id="rId2" Type="http://schemas.openxmlformats.org/officeDocument/2006/relationships/slideLayout" Target="../slideLayouts/slideLayout1.xml"/><Relationship Id="rId1" Type="http://schemas.openxmlformats.org/officeDocument/2006/relationships/tags" Target="../tags/tag3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tags" Target="../tags/tag3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6.xml"/><Relationship Id="rId7" Type="http://schemas.openxmlformats.org/officeDocument/2006/relationships/diagramColors" Target="../diagrams/colors1.xml"/><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7.xml"/><Relationship Id="rId7" Type="http://schemas.openxmlformats.org/officeDocument/2006/relationships/diagramColors" Target="../diagrams/colors2.xml"/><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 name="Conector recto 1">
            <a:extLst>
              <a:ext uri="{FF2B5EF4-FFF2-40B4-BE49-F238E27FC236}">
                <a16:creationId xmlns:a16="http://schemas.microsoft.com/office/drawing/2014/main" id="{9E912D64-9897-9912-AC61-D606E9C7EFFC}"/>
              </a:ext>
            </a:extLst>
          </p:cNvPr>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Conector recto 2">
            <a:extLst>
              <a:ext uri="{FF2B5EF4-FFF2-40B4-BE49-F238E27FC236}">
                <a16:creationId xmlns:a16="http://schemas.microsoft.com/office/drawing/2014/main" id="{513AA5FF-732D-A0A8-2E17-12FAA4F0EF1D}"/>
              </a:ext>
            </a:extLst>
          </p:cNvPr>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agen 3" descr="Dibujo de ingeniería&#10;&#10;Descripción generada automáticamente">
            <a:extLst>
              <a:ext uri="{FF2B5EF4-FFF2-40B4-BE49-F238E27FC236}">
                <a16:creationId xmlns:a16="http://schemas.microsoft.com/office/drawing/2014/main" id="{915C29BA-B4D7-9E9E-4E00-4AEAB3A15194}"/>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sp>
        <p:nvSpPr>
          <p:cNvPr id="5" name="CuadroTexto 4">
            <a:extLst>
              <a:ext uri="{FF2B5EF4-FFF2-40B4-BE49-F238E27FC236}">
                <a16:creationId xmlns:a16="http://schemas.microsoft.com/office/drawing/2014/main" id="{59195438-F38E-C427-46B0-5B2336D0AC4C}"/>
              </a:ext>
            </a:extLst>
          </p:cNvPr>
          <p:cNvSpPr txBox="1"/>
          <p:nvPr/>
        </p:nvSpPr>
        <p:spPr>
          <a:xfrm>
            <a:off x="1173267" y="2290227"/>
            <a:ext cx="9167437" cy="1138773"/>
          </a:xfrm>
          <a:prstGeom prst="rect">
            <a:avLst/>
          </a:prstGeom>
          <a:noFill/>
        </p:spPr>
        <p:txBody>
          <a:bodyPr wrap="square">
            <a:spAutoFit/>
          </a:bodyPr>
          <a:lstStyle/>
          <a:p>
            <a:r>
              <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rPr>
              <a:t>Material de apoyo</a:t>
            </a:r>
          </a:p>
          <a:p>
            <a:r>
              <a:rPr lang="es-ES" sz="2000" b="1" spc="75" dirty="0">
                <a:solidFill>
                  <a:srgbClr val="5A5A5A"/>
                </a:solidFill>
                <a:latin typeface="Open Sans" pitchFamily="2" charset="0"/>
                <a:ea typeface="Open Sans" pitchFamily="2" charset="0"/>
                <a:cs typeface="Open Sans" pitchFamily="2" charset="0"/>
              </a:rPr>
              <a:t>Semana 15</a:t>
            </a:r>
            <a:endParaRPr lang="es-ES" sz="2000" b="1" spc="75" dirty="0">
              <a:solidFill>
                <a:srgbClr val="5A5A5A"/>
              </a:solidFill>
              <a:effectLst/>
              <a:latin typeface="Open Sans" pitchFamily="2" charset="0"/>
              <a:ea typeface="Open Sans" pitchFamily="2" charset="0"/>
              <a:cs typeface="Open Sans" pitchFamily="2" charset="0"/>
            </a:endParaRPr>
          </a:p>
        </p:txBody>
      </p:sp>
    </p:spTree>
    <p:custDataLst>
      <p:tags r:id="rId1"/>
    </p:custDataLst>
    <p:extLst>
      <p:ext uri="{BB962C8B-B14F-4D97-AF65-F5344CB8AC3E}">
        <p14:creationId xmlns:p14="http://schemas.microsoft.com/office/powerpoint/2010/main" val="1522008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406ABBA-4C0A-C423-2BD7-5B7708FB4F00}"/>
              </a:ext>
            </a:extLst>
          </p:cNvPr>
          <p:cNvSpPr txBox="1"/>
          <p:nvPr/>
        </p:nvSpPr>
        <p:spPr>
          <a:xfrm>
            <a:off x="487838" y="1443841"/>
            <a:ext cx="11216324" cy="3970318"/>
          </a:xfrm>
          <a:prstGeom prst="rect">
            <a:avLst/>
          </a:prstGeom>
          <a:solidFill>
            <a:srgbClr val="F2F2F2"/>
          </a:solidFill>
        </p:spPr>
        <p:txBody>
          <a:bodyPr wrap="square">
            <a:spAutoFit/>
          </a:bodyPr>
          <a:lstStyle/>
          <a:p>
            <a:pPr algn="just"/>
            <a:r>
              <a:rPr lang="es-ES" sz="1400" dirty="0">
                <a:solidFill>
                  <a:schemeClr val="tx1">
                    <a:lumMod val="95000"/>
                    <a:lumOff val="5000"/>
                  </a:schemeClr>
                </a:solidFill>
              </a:rPr>
              <a:t>"</a:t>
            </a:r>
            <a:r>
              <a:rPr lang="es-ES" sz="1400" dirty="0" err="1">
                <a:solidFill>
                  <a:schemeClr val="tx1">
                    <a:lumMod val="95000"/>
                    <a:lumOff val="5000"/>
                  </a:schemeClr>
                </a:solidFill>
              </a:rPr>
              <a:t>GreenTech</a:t>
            </a:r>
            <a:r>
              <a:rPr lang="es-ES" sz="1400" dirty="0">
                <a:solidFill>
                  <a:schemeClr val="tx1">
                    <a:lumMod val="95000"/>
                    <a:lumOff val="5000"/>
                  </a:schemeClr>
                </a:solidFill>
              </a:rPr>
              <a:t> </a:t>
            </a:r>
            <a:r>
              <a:rPr lang="es-ES" sz="1400" dirty="0" err="1">
                <a:solidFill>
                  <a:schemeClr val="tx1">
                    <a:lumMod val="95000"/>
                    <a:lumOff val="5000"/>
                  </a:schemeClr>
                </a:solidFill>
              </a:rPr>
              <a:t>Solutions</a:t>
            </a:r>
            <a:r>
              <a:rPr lang="es-ES" sz="1400" dirty="0">
                <a:solidFill>
                  <a:schemeClr val="tx1">
                    <a:lumMod val="95000"/>
                    <a:lumOff val="5000"/>
                  </a:schemeClr>
                </a:solidFill>
              </a:rPr>
              <a:t>" es una empresa emergente enfocada en soluciones tecnológicas sustentables, fundada por dos ingenieros ambientales, Laura y Martín, en Concepción, Chile. Su empresa desarrolla y vende dispositivos de monitoreo ambiental para industrias que buscan reducir su huella de carbono. Los dispositivos de "</a:t>
            </a:r>
            <a:r>
              <a:rPr lang="es-ES" sz="1400" dirty="0" err="1">
                <a:solidFill>
                  <a:schemeClr val="tx1">
                    <a:lumMod val="95000"/>
                    <a:lumOff val="5000"/>
                  </a:schemeClr>
                </a:solidFill>
              </a:rPr>
              <a:t>GreenTech</a:t>
            </a:r>
            <a:r>
              <a:rPr lang="es-ES" sz="1400" dirty="0">
                <a:solidFill>
                  <a:schemeClr val="tx1">
                    <a:lumMod val="95000"/>
                    <a:lumOff val="5000"/>
                  </a:schemeClr>
                </a:solidFill>
              </a:rPr>
              <a:t> </a:t>
            </a:r>
            <a:r>
              <a:rPr lang="es-ES" sz="1400" dirty="0" err="1">
                <a:solidFill>
                  <a:schemeClr val="tx1">
                    <a:lumMod val="95000"/>
                    <a:lumOff val="5000"/>
                  </a:schemeClr>
                </a:solidFill>
              </a:rPr>
              <a:t>Solutions</a:t>
            </a:r>
            <a:r>
              <a:rPr lang="es-ES" sz="1400" dirty="0">
                <a:solidFill>
                  <a:schemeClr val="tx1">
                    <a:lumMod val="95000"/>
                    <a:lumOff val="5000"/>
                  </a:schemeClr>
                </a:solidFill>
              </a:rPr>
              <a:t>" utilizan sensores avanzados y software de análisis de datos para ayudar a las empresas a monitorear sus emisiones y optimizar sus procesos para ser más ecológicos.</a:t>
            </a:r>
          </a:p>
          <a:p>
            <a:pPr algn="just"/>
            <a:endParaRPr lang="es-ES" sz="1400" dirty="0">
              <a:solidFill>
                <a:schemeClr val="tx1">
                  <a:lumMod val="95000"/>
                  <a:lumOff val="5000"/>
                </a:schemeClr>
              </a:solidFill>
            </a:endParaRPr>
          </a:p>
          <a:p>
            <a:pPr algn="just"/>
            <a:r>
              <a:rPr lang="es-ES" sz="1400" dirty="0">
                <a:solidFill>
                  <a:schemeClr val="tx1">
                    <a:lumMod val="95000"/>
                    <a:lumOff val="5000"/>
                  </a:schemeClr>
                </a:solidFill>
              </a:rPr>
              <a:t>La empresa ha empezado a recibir interés de clientes internacionales, particularmente en países de Europa y América del Norte, que valoran su enfoque en la sostenibilidad. Laura y Martín consideran que expandir sus operaciones a mercados internacionales es una oportunidad clave para el crecimiento.</a:t>
            </a:r>
          </a:p>
          <a:p>
            <a:pPr algn="just"/>
            <a:endParaRPr lang="es-ES" sz="1400" dirty="0">
              <a:solidFill>
                <a:schemeClr val="tx1">
                  <a:lumMod val="95000"/>
                  <a:lumOff val="5000"/>
                </a:schemeClr>
              </a:solidFill>
            </a:endParaRPr>
          </a:p>
          <a:p>
            <a:pPr algn="just"/>
            <a:r>
              <a:rPr lang="es-ES" sz="1400" dirty="0">
                <a:solidFill>
                  <a:schemeClr val="tx1">
                    <a:lumMod val="95000"/>
                    <a:lumOff val="5000"/>
                  </a:schemeClr>
                </a:solidFill>
              </a:rPr>
              <a:t>Debido a la naturaleza innovadora de sus productos, es crucial para "</a:t>
            </a:r>
            <a:r>
              <a:rPr lang="es-ES" sz="1400" dirty="0" err="1">
                <a:solidFill>
                  <a:schemeClr val="tx1">
                    <a:lumMod val="95000"/>
                    <a:lumOff val="5000"/>
                  </a:schemeClr>
                </a:solidFill>
              </a:rPr>
              <a:t>GreenTech</a:t>
            </a:r>
            <a:r>
              <a:rPr lang="es-ES" sz="1400" dirty="0">
                <a:solidFill>
                  <a:schemeClr val="tx1">
                    <a:lumMod val="95000"/>
                    <a:lumOff val="5000"/>
                  </a:schemeClr>
                </a:solidFill>
              </a:rPr>
              <a:t> </a:t>
            </a:r>
            <a:r>
              <a:rPr lang="es-ES" sz="1400" dirty="0" err="1">
                <a:solidFill>
                  <a:schemeClr val="tx1">
                    <a:lumMod val="95000"/>
                    <a:lumOff val="5000"/>
                  </a:schemeClr>
                </a:solidFill>
              </a:rPr>
              <a:t>Solutions</a:t>
            </a:r>
            <a:r>
              <a:rPr lang="es-ES" sz="1400" dirty="0">
                <a:solidFill>
                  <a:schemeClr val="tx1">
                    <a:lumMod val="95000"/>
                    <a:lumOff val="5000"/>
                  </a:schemeClr>
                </a:solidFill>
              </a:rPr>
              <a:t>" proteger sus tecnologías mediante patentes. Esto requiere una estructura legal que les permita gestionar y proteger eficazmente su propiedad intelectual.</a:t>
            </a:r>
          </a:p>
          <a:p>
            <a:pPr algn="just"/>
            <a:endParaRPr lang="es-ES" sz="1400" dirty="0">
              <a:solidFill>
                <a:schemeClr val="tx1">
                  <a:lumMod val="95000"/>
                  <a:lumOff val="5000"/>
                </a:schemeClr>
              </a:solidFill>
            </a:endParaRPr>
          </a:p>
          <a:p>
            <a:pPr algn="just"/>
            <a:r>
              <a:rPr lang="es-ES" sz="1400" dirty="0">
                <a:solidFill>
                  <a:schemeClr val="tx1">
                    <a:lumMod val="95000"/>
                    <a:lumOff val="5000"/>
                  </a:schemeClr>
                </a:solidFill>
              </a:rPr>
              <a:t>Laura y Martín están en proceso de buscar financiamiento adicional para escalar la producción y desarrollar nuevas líneas de productos. Están considerando la posibilidad de atraer inversionistas de capital de riesgo interesados en apoyar tecnologías verdes.</a:t>
            </a:r>
          </a:p>
          <a:p>
            <a:pPr algn="just"/>
            <a:endParaRPr lang="es-ES" sz="1400" dirty="0">
              <a:solidFill>
                <a:schemeClr val="tx1">
                  <a:lumMod val="95000"/>
                  <a:lumOff val="5000"/>
                </a:schemeClr>
              </a:solidFill>
            </a:endParaRPr>
          </a:p>
          <a:p>
            <a:pPr algn="just"/>
            <a:r>
              <a:rPr lang="es-ES" sz="1400" dirty="0">
                <a:solidFill>
                  <a:schemeClr val="tx1">
                    <a:lumMod val="95000"/>
                    <a:lumOff val="5000"/>
                  </a:schemeClr>
                </a:solidFill>
              </a:rPr>
              <a:t>Aunque ambos fundadores comparten la visión de la empresa, Laura se enfoca en el desarrollo tecnológico y la investigación, mientras que Martín maneja las relaciones comerciales y la estrategia de expansión.</a:t>
            </a:r>
          </a:p>
        </p:txBody>
      </p:sp>
      <p:sp>
        <p:nvSpPr>
          <p:cNvPr id="20" name="Rectángulo: esquinas redondeadas 19">
            <a:extLst>
              <a:ext uri="{FF2B5EF4-FFF2-40B4-BE49-F238E27FC236}">
                <a16:creationId xmlns:a16="http://schemas.microsoft.com/office/drawing/2014/main" id="{FA488A67-2274-A652-F16C-A104E211B025}"/>
              </a:ext>
            </a:extLst>
          </p:cNvPr>
          <p:cNvSpPr/>
          <p:nvPr/>
        </p:nvSpPr>
        <p:spPr>
          <a:xfrm>
            <a:off x="487838" y="827764"/>
            <a:ext cx="11216324" cy="472012"/>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solidFill>
                  <a:srgbClr val="4C4C4B"/>
                </a:solidFill>
              </a:rPr>
              <a:t>Caso 3</a:t>
            </a:r>
          </a:p>
        </p:txBody>
      </p:sp>
    </p:spTree>
    <p:custDataLst>
      <p:tags r:id="rId1"/>
    </p:custDataLst>
    <p:extLst>
      <p:ext uri="{BB962C8B-B14F-4D97-AF65-F5344CB8AC3E}">
        <p14:creationId xmlns:p14="http://schemas.microsoft.com/office/powerpoint/2010/main" val="2027422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77620" y="426424"/>
            <a:ext cx="10472877"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endParaRPr lang="es-CL" sz="3600" b="1" spc="-100" dirty="0">
              <a:solidFill>
                <a:srgbClr val="4C4C4B"/>
              </a:solidFill>
            </a:endParaRPr>
          </a:p>
        </p:txBody>
      </p:sp>
      <p:sp>
        <p:nvSpPr>
          <p:cNvPr id="6" name="Rectángulo: esquinas redondeadas 5">
            <a:extLst>
              <a:ext uri="{FF2B5EF4-FFF2-40B4-BE49-F238E27FC236}">
                <a16:creationId xmlns:a16="http://schemas.microsoft.com/office/drawing/2014/main" id="{321DA04C-8E77-9E31-D7BC-8D0510A1AD83}"/>
              </a:ext>
            </a:extLst>
          </p:cNvPr>
          <p:cNvSpPr/>
          <p:nvPr/>
        </p:nvSpPr>
        <p:spPr>
          <a:xfrm>
            <a:off x="573871" y="1249073"/>
            <a:ext cx="10952381" cy="449586"/>
          </a:xfrm>
          <a:prstGeom prst="roundRect">
            <a:avLst>
              <a:gd name="adj" fmla="val 3955"/>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2. Finalmente analicen los casos y completen las preguntas del recurso 4.3.</a:t>
            </a:r>
          </a:p>
        </p:txBody>
      </p:sp>
      <p:graphicFrame>
        <p:nvGraphicFramePr>
          <p:cNvPr id="4" name="Tabla 3">
            <a:extLst>
              <a:ext uri="{FF2B5EF4-FFF2-40B4-BE49-F238E27FC236}">
                <a16:creationId xmlns:a16="http://schemas.microsoft.com/office/drawing/2014/main" id="{E7606783-A0F1-1F97-DA9F-7A541C6DA6C5}"/>
              </a:ext>
            </a:extLst>
          </p:cNvPr>
          <p:cNvGraphicFramePr>
            <a:graphicFrameLocks noGrp="1"/>
          </p:cNvGraphicFramePr>
          <p:nvPr>
            <p:extLst>
              <p:ext uri="{D42A27DB-BD31-4B8C-83A1-F6EECF244321}">
                <p14:modId xmlns:p14="http://schemas.microsoft.com/office/powerpoint/2010/main" val="123475349"/>
              </p:ext>
            </p:extLst>
          </p:nvPr>
        </p:nvGraphicFramePr>
        <p:xfrm>
          <a:off x="574430" y="1890366"/>
          <a:ext cx="10951822" cy="4177057"/>
        </p:xfrm>
        <a:graphic>
          <a:graphicData uri="http://schemas.openxmlformats.org/drawingml/2006/table">
            <a:tbl>
              <a:tblPr firstRow="1" firstCol="1" bandRow="1">
                <a:tableStyleId>{5C22544A-7EE6-4342-B048-85BDC9FD1C3A}</a:tableStyleId>
              </a:tblPr>
              <a:tblGrid>
                <a:gridCol w="987929">
                  <a:extLst>
                    <a:ext uri="{9D8B030D-6E8A-4147-A177-3AD203B41FA5}">
                      <a16:colId xmlns:a16="http://schemas.microsoft.com/office/drawing/2014/main" val="1071234911"/>
                    </a:ext>
                  </a:extLst>
                </a:gridCol>
                <a:gridCol w="9963893">
                  <a:extLst>
                    <a:ext uri="{9D8B030D-6E8A-4147-A177-3AD203B41FA5}">
                      <a16:colId xmlns:a16="http://schemas.microsoft.com/office/drawing/2014/main" val="3285532487"/>
                    </a:ext>
                  </a:extLst>
                </a:gridCol>
              </a:tblGrid>
              <a:tr h="318868">
                <a:tc gridSpan="2">
                  <a:txBody>
                    <a:bodyPr/>
                    <a:lstStyle/>
                    <a:p>
                      <a:pPr algn="just">
                        <a:lnSpc>
                          <a:spcPct val="107000"/>
                        </a:lnSpc>
                        <a:spcAft>
                          <a:spcPts val="1200"/>
                        </a:spcAft>
                      </a:pPr>
                      <a:r>
                        <a:rPr lang="es-CL" sz="1400" dirty="0">
                          <a:effectLst/>
                          <a:latin typeface="+mn-lt"/>
                        </a:rPr>
                        <a:t>1. ¿Cuáles son las principales diferencias entre un proceso de formalización tradicional vs un proceso simplificado?</a:t>
                      </a:r>
                      <a:endParaRPr lang="es-CL" sz="14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hMerge="1">
                  <a:txBody>
                    <a:bodyPr/>
                    <a:lstStyle/>
                    <a:p>
                      <a:endParaRPr lang="es-CL"/>
                    </a:p>
                  </a:txBody>
                  <a:tcPr/>
                </a:tc>
                <a:extLst>
                  <a:ext uri="{0D108BD9-81ED-4DB2-BD59-A6C34878D82A}">
                    <a16:rowId xmlns:a16="http://schemas.microsoft.com/office/drawing/2014/main" val="14111217"/>
                  </a:ext>
                </a:extLst>
              </a:tr>
              <a:tr h="641707">
                <a:tc gridSpan="2">
                  <a:txBody>
                    <a:bodyPr/>
                    <a:lstStyle/>
                    <a:p>
                      <a:pPr>
                        <a:lnSpc>
                          <a:spcPct val="107000"/>
                        </a:lnSpc>
                        <a:spcAft>
                          <a:spcPts val="1200"/>
                        </a:spcAft>
                      </a:pPr>
                      <a:r>
                        <a:rPr lang="es-CL" sz="1400" dirty="0">
                          <a:effectLst/>
                          <a:latin typeface="+mn-lt"/>
                        </a:rPr>
                        <a:t> </a:t>
                      </a:r>
                    </a:p>
                    <a:p>
                      <a:pPr>
                        <a:lnSpc>
                          <a:spcPct val="107000"/>
                        </a:lnSpc>
                        <a:spcAft>
                          <a:spcPts val="1200"/>
                        </a:spcAft>
                      </a:pPr>
                      <a:r>
                        <a:rPr lang="es-CL" sz="1400" dirty="0">
                          <a:effectLst/>
                          <a:latin typeface="+mn-lt"/>
                        </a:rPr>
                        <a:t> </a:t>
                      </a:r>
                      <a:endParaRPr lang="es-CL" sz="14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tc hMerge="1">
                  <a:txBody>
                    <a:bodyPr/>
                    <a:lstStyle/>
                    <a:p>
                      <a:endParaRPr lang="es-CL"/>
                    </a:p>
                  </a:txBody>
                  <a:tcPr/>
                </a:tc>
                <a:extLst>
                  <a:ext uri="{0D108BD9-81ED-4DB2-BD59-A6C34878D82A}">
                    <a16:rowId xmlns:a16="http://schemas.microsoft.com/office/drawing/2014/main" val="2915636844"/>
                  </a:ext>
                </a:extLst>
              </a:tr>
              <a:tr h="326516">
                <a:tc gridSpan="2">
                  <a:txBody>
                    <a:bodyPr/>
                    <a:lstStyle/>
                    <a:p>
                      <a:pPr algn="just">
                        <a:lnSpc>
                          <a:spcPct val="107000"/>
                        </a:lnSpc>
                        <a:spcAft>
                          <a:spcPts val="1200"/>
                        </a:spcAft>
                      </a:pPr>
                      <a:r>
                        <a:rPr lang="es-CL" sz="1400" dirty="0">
                          <a:effectLst/>
                          <a:latin typeface="+mn-lt"/>
                        </a:rPr>
                        <a:t>2. ¿Cuál sería la mejor forma de sociedad para los emprendimientos analizados (casos 1, 2 y 3)?</a:t>
                      </a:r>
                      <a:endParaRPr lang="es-CL" sz="14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hMerge="1">
                  <a:txBody>
                    <a:bodyPr/>
                    <a:lstStyle/>
                    <a:p>
                      <a:endParaRPr lang="es-CL"/>
                    </a:p>
                  </a:txBody>
                  <a:tcPr/>
                </a:tc>
                <a:extLst>
                  <a:ext uri="{0D108BD9-81ED-4DB2-BD59-A6C34878D82A}">
                    <a16:rowId xmlns:a16="http://schemas.microsoft.com/office/drawing/2014/main" val="2053008882"/>
                  </a:ext>
                </a:extLst>
              </a:tr>
              <a:tr h="641707">
                <a:tc>
                  <a:txBody>
                    <a:bodyPr/>
                    <a:lstStyle/>
                    <a:p>
                      <a:pPr algn="ctr">
                        <a:lnSpc>
                          <a:spcPct val="107000"/>
                        </a:lnSpc>
                        <a:spcAft>
                          <a:spcPts val="1200"/>
                        </a:spcAft>
                      </a:pPr>
                      <a:r>
                        <a:rPr lang="es-CL" sz="1400">
                          <a:solidFill>
                            <a:schemeClr val="tx1">
                              <a:lumMod val="95000"/>
                              <a:lumOff val="5000"/>
                            </a:schemeClr>
                          </a:solidFill>
                          <a:effectLst/>
                          <a:latin typeface="+mn-lt"/>
                        </a:rPr>
                        <a:t>Caso 1</a:t>
                      </a:r>
                      <a:endParaRPr lang="es-CL" sz="140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chemeClr val="bg1">
                        <a:lumMod val="95000"/>
                      </a:schemeClr>
                    </a:solidFill>
                  </a:tcPr>
                </a:tc>
                <a:tc>
                  <a:txBody>
                    <a:bodyPr/>
                    <a:lstStyle/>
                    <a:p>
                      <a:pPr algn="just">
                        <a:lnSpc>
                          <a:spcPct val="107000"/>
                        </a:lnSpc>
                        <a:spcAft>
                          <a:spcPts val="1200"/>
                        </a:spcAft>
                      </a:pPr>
                      <a:r>
                        <a:rPr lang="es-CL" sz="1400" dirty="0">
                          <a:effectLst/>
                          <a:latin typeface="+mn-lt"/>
                        </a:rPr>
                        <a:t> </a:t>
                      </a:r>
                    </a:p>
                    <a:p>
                      <a:pPr algn="just">
                        <a:lnSpc>
                          <a:spcPct val="107000"/>
                        </a:lnSpc>
                        <a:spcAft>
                          <a:spcPts val="1200"/>
                        </a:spcAft>
                      </a:pPr>
                      <a:r>
                        <a:rPr lang="es-CL" sz="1400" dirty="0">
                          <a:effectLst/>
                          <a:latin typeface="+mn-lt"/>
                        </a:rPr>
                        <a:t> </a:t>
                      </a:r>
                      <a:endParaRPr lang="es-CL" sz="14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extLst>
                  <a:ext uri="{0D108BD9-81ED-4DB2-BD59-A6C34878D82A}">
                    <a16:rowId xmlns:a16="http://schemas.microsoft.com/office/drawing/2014/main" val="1552079217"/>
                  </a:ext>
                </a:extLst>
              </a:tr>
              <a:tr h="641707">
                <a:tc>
                  <a:txBody>
                    <a:bodyPr/>
                    <a:lstStyle/>
                    <a:p>
                      <a:pPr algn="ctr">
                        <a:lnSpc>
                          <a:spcPct val="107000"/>
                        </a:lnSpc>
                        <a:spcAft>
                          <a:spcPts val="1200"/>
                        </a:spcAft>
                      </a:pPr>
                      <a:r>
                        <a:rPr lang="es-CL" sz="1400">
                          <a:solidFill>
                            <a:schemeClr val="tx1">
                              <a:lumMod val="95000"/>
                              <a:lumOff val="5000"/>
                            </a:schemeClr>
                          </a:solidFill>
                          <a:effectLst/>
                          <a:latin typeface="+mn-lt"/>
                        </a:rPr>
                        <a:t>Caso 2</a:t>
                      </a:r>
                      <a:endParaRPr lang="es-CL" sz="140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chemeClr val="bg1">
                        <a:lumMod val="95000"/>
                      </a:schemeClr>
                    </a:solidFill>
                  </a:tcPr>
                </a:tc>
                <a:tc>
                  <a:txBody>
                    <a:bodyPr/>
                    <a:lstStyle/>
                    <a:p>
                      <a:pPr algn="just">
                        <a:lnSpc>
                          <a:spcPct val="107000"/>
                        </a:lnSpc>
                        <a:spcAft>
                          <a:spcPts val="1200"/>
                        </a:spcAft>
                      </a:pPr>
                      <a:r>
                        <a:rPr lang="es-CL" sz="1400" dirty="0">
                          <a:effectLst/>
                          <a:latin typeface="+mn-lt"/>
                        </a:rPr>
                        <a:t> </a:t>
                      </a:r>
                    </a:p>
                    <a:p>
                      <a:pPr algn="just">
                        <a:lnSpc>
                          <a:spcPct val="107000"/>
                        </a:lnSpc>
                        <a:spcAft>
                          <a:spcPts val="1200"/>
                        </a:spcAft>
                      </a:pPr>
                      <a:r>
                        <a:rPr lang="es-CL" sz="1400" dirty="0">
                          <a:effectLst/>
                          <a:latin typeface="+mn-lt"/>
                        </a:rPr>
                        <a:t> </a:t>
                      </a:r>
                      <a:endParaRPr lang="es-CL" sz="14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extLst>
                  <a:ext uri="{0D108BD9-81ED-4DB2-BD59-A6C34878D82A}">
                    <a16:rowId xmlns:a16="http://schemas.microsoft.com/office/drawing/2014/main" val="2929845701"/>
                  </a:ext>
                </a:extLst>
              </a:tr>
              <a:tr h="641707">
                <a:tc>
                  <a:txBody>
                    <a:bodyPr/>
                    <a:lstStyle/>
                    <a:p>
                      <a:pPr algn="ctr">
                        <a:lnSpc>
                          <a:spcPct val="107000"/>
                        </a:lnSpc>
                        <a:spcAft>
                          <a:spcPts val="1200"/>
                        </a:spcAft>
                      </a:pPr>
                      <a:r>
                        <a:rPr lang="es-CL" sz="1400" dirty="0">
                          <a:solidFill>
                            <a:schemeClr val="tx1">
                              <a:lumMod val="95000"/>
                              <a:lumOff val="5000"/>
                            </a:schemeClr>
                          </a:solidFill>
                          <a:effectLst/>
                          <a:latin typeface="+mn-lt"/>
                        </a:rPr>
                        <a:t>Caso 3</a:t>
                      </a:r>
                      <a:endParaRPr lang="es-CL" sz="14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chemeClr val="bg1">
                        <a:lumMod val="95000"/>
                      </a:schemeClr>
                    </a:solidFill>
                  </a:tcPr>
                </a:tc>
                <a:tc>
                  <a:txBody>
                    <a:bodyPr/>
                    <a:lstStyle/>
                    <a:p>
                      <a:pPr algn="just">
                        <a:lnSpc>
                          <a:spcPct val="107000"/>
                        </a:lnSpc>
                        <a:spcAft>
                          <a:spcPts val="1200"/>
                        </a:spcAft>
                      </a:pPr>
                      <a:r>
                        <a:rPr lang="es-CL" sz="1400" dirty="0">
                          <a:effectLst/>
                          <a:latin typeface="+mn-lt"/>
                        </a:rPr>
                        <a:t> </a:t>
                      </a:r>
                    </a:p>
                    <a:p>
                      <a:pPr algn="just">
                        <a:lnSpc>
                          <a:spcPct val="107000"/>
                        </a:lnSpc>
                        <a:spcAft>
                          <a:spcPts val="1200"/>
                        </a:spcAft>
                      </a:pPr>
                      <a:r>
                        <a:rPr lang="es-CL" sz="1400" dirty="0">
                          <a:effectLst/>
                          <a:latin typeface="+mn-lt"/>
                        </a:rPr>
                        <a:t> </a:t>
                      </a:r>
                      <a:endParaRPr lang="es-CL" sz="14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extLst>
                  <a:ext uri="{0D108BD9-81ED-4DB2-BD59-A6C34878D82A}">
                    <a16:rowId xmlns:a16="http://schemas.microsoft.com/office/drawing/2014/main" val="1862528339"/>
                  </a:ext>
                </a:extLst>
              </a:tr>
              <a:tr h="323138">
                <a:tc gridSpan="2">
                  <a:txBody>
                    <a:bodyPr/>
                    <a:lstStyle/>
                    <a:p>
                      <a:pPr algn="just">
                        <a:lnSpc>
                          <a:spcPct val="107000"/>
                        </a:lnSpc>
                        <a:spcAft>
                          <a:spcPts val="1200"/>
                        </a:spcAft>
                      </a:pPr>
                      <a:r>
                        <a:rPr lang="es-CL" sz="1400" dirty="0">
                          <a:effectLst/>
                          <a:latin typeface="+mn-lt"/>
                        </a:rPr>
                        <a:t>3. ¿Por qué? Justifiquen sus 3 respuestas.</a:t>
                      </a:r>
                      <a:endParaRPr lang="es-CL" sz="14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hMerge="1">
                  <a:txBody>
                    <a:bodyPr/>
                    <a:lstStyle/>
                    <a:p>
                      <a:endParaRPr lang="es-CL"/>
                    </a:p>
                  </a:txBody>
                  <a:tcPr/>
                </a:tc>
                <a:extLst>
                  <a:ext uri="{0D108BD9-81ED-4DB2-BD59-A6C34878D82A}">
                    <a16:rowId xmlns:a16="http://schemas.microsoft.com/office/drawing/2014/main" val="1097185417"/>
                  </a:ext>
                </a:extLst>
              </a:tr>
              <a:tr h="641707">
                <a:tc gridSpan="2">
                  <a:txBody>
                    <a:bodyPr/>
                    <a:lstStyle/>
                    <a:p>
                      <a:pPr algn="just">
                        <a:lnSpc>
                          <a:spcPct val="107000"/>
                        </a:lnSpc>
                        <a:spcAft>
                          <a:spcPts val="1200"/>
                        </a:spcAft>
                      </a:pPr>
                      <a:r>
                        <a:rPr lang="es-CL" sz="1400" dirty="0">
                          <a:effectLst/>
                          <a:latin typeface="+mj-lt"/>
                        </a:rPr>
                        <a:t> </a:t>
                      </a:r>
                    </a:p>
                    <a:p>
                      <a:pPr algn="just">
                        <a:lnSpc>
                          <a:spcPct val="107000"/>
                        </a:lnSpc>
                        <a:spcAft>
                          <a:spcPts val="1200"/>
                        </a:spcAft>
                      </a:pPr>
                      <a:r>
                        <a:rPr lang="es-CL" sz="1400" dirty="0">
                          <a:effectLst/>
                          <a:latin typeface="+mj-lt"/>
                        </a:rPr>
                        <a:t>  </a:t>
                      </a:r>
                      <a:endParaRPr lang="es-CL" sz="1400" dirty="0">
                        <a:solidFill>
                          <a:srgbClr val="666666"/>
                        </a:solidFill>
                        <a:effectLst/>
                        <a:latin typeface="+mj-lt"/>
                        <a:ea typeface="Calibri" panose="020F0502020204030204" pitchFamily="34" charset="0"/>
                        <a:cs typeface="Mangal" panose="02040503050203030202" pitchFamily="18" charset="0"/>
                      </a:endParaRPr>
                    </a:p>
                  </a:txBody>
                  <a:tcPr marL="68580" marR="68580" marT="0" marB="0" anchor="ctr">
                    <a:solidFill>
                      <a:srgbClr val="FADBDA"/>
                    </a:solidFill>
                  </a:tcPr>
                </a:tc>
                <a:tc hMerge="1">
                  <a:txBody>
                    <a:bodyPr/>
                    <a:lstStyle/>
                    <a:p>
                      <a:endParaRPr lang="es-CL"/>
                    </a:p>
                  </a:txBody>
                  <a:tcPr/>
                </a:tc>
                <a:extLst>
                  <a:ext uri="{0D108BD9-81ED-4DB2-BD59-A6C34878D82A}">
                    <a16:rowId xmlns:a16="http://schemas.microsoft.com/office/drawing/2014/main" val="3058310146"/>
                  </a:ext>
                </a:extLst>
              </a:tr>
            </a:tbl>
          </a:graphicData>
        </a:graphic>
      </p:graphicFrame>
    </p:spTree>
    <p:custDataLst>
      <p:tags r:id="rId1"/>
    </p:custDataLst>
    <p:extLst>
      <p:ext uri="{BB962C8B-B14F-4D97-AF65-F5344CB8AC3E}">
        <p14:creationId xmlns:p14="http://schemas.microsoft.com/office/powerpoint/2010/main" val="517232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caricatura de una persona&#10;&#10;Descripción generada automáticamente con confianza media">
            <a:extLst>
              <a:ext uri="{FF2B5EF4-FFF2-40B4-BE49-F238E27FC236}">
                <a16:creationId xmlns:a16="http://schemas.microsoft.com/office/drawing/2014/main" id="{3C8D43EC-33C4-F2AA-84A9-8F0BA4A86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7847" y="228509"/>
            <a:ext cx="6376306" cy="6400981"/>
          </a:xfrm>
          <a:prstGeom prst="rect">
            <a:avLst/>
          </a:prstGeom>
        </p:spPr>
      </p:pic>
    </p:spTree>
    <p:custDataLst>
      <p:tags r:id="rId1"/>
    </p:custDataLst>
    <p:extLst>
      <p:ext uri="{BB962C8B-B14F-4D97-AF65-F5344CB8AC3E}">
        <p14:creationId xmlns:p14="http://schemas.microsoft.com/office/powerpoint/2010/main" val="4065237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descr="Dibujo de ingeniería&#10;&#10;Descripción generada automáticamente">
            <a:extLst>
              <a:ext uri="{FF2B5EF4-FFF2-40B4-BE49-F238E27FC236}">
                <a16:creationId xmlns:a16="http://schemas.microsoft.com/office/drawing/2014/main" id="{36D471E1-1084-A74E-D507-AFA72EF7E5A1}"/>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3" name="Conector recto 2">
            <a:extLst>
              <a:ext uri="{FF2B5EF4-FFF2-40B4-BE49-F238E27FC236}">
                <a16:creationId xmlns:a16="http://schemas.microsoft.com/office/drawing/2014/main" id="{8DEF4D4A-6CE2-9526-221F-EF7BFA169DE0}"/>
              </a:ext>
            </a:extLst>
          </p:cNvPr>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F6B26C6D-857C-BC23-C040-EE6C9B8A01AF}"/>
              </a:ext>
            </a:extLst>
          </p:cNvPr>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B5774D2D-5284-F96D-4139-232D48F795A3}"/>
              </a:ext>
            </a:extLst>
          </p:cNvPr>
          <p:cNvSpPr txBox="1"/>
          <p:nvPr/>
        </p:nvSpPr>
        <p:spPr>
          <a:xfrm>
            <a:off x="1154217" y="2106494"/>
            <a:ext cx="9167437" cy="1692771"/>
          </a:xfrm>
          <a:prstGeom prst="rect">
            <a:avLst/>
          </a:prstGeom>
          <a:noFill/>
        </p:spPr>
        <p:txBody>
          <a:bodyPr wrap="square">
            <a:spAutoFit/>
          </a:bodyPr>
          <a:lstStyle/>
          <a:p>
            <a:r>
              <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rPr>
              <a:t>Actividad 5: </a:t>
            </a:r>
          </a:p>
          <a:p>
            <a:r>
              <a:rPr lang="es-ES" sz="3600" b="1" spc="75" dirty="0">
                <a:solidFill>
                  <a:srgbClr val="5A5A5A"/>
                </a:solidFill>
                <a:effectLst/>
                <a:latin typeface="Open Sans"/>
                <a:ea typeface="Open Sans"/>
                <a:cs typeface="Open Sans"/>
              </a:rPr>
              <a:t>Tu empresa en un día</a:t>
            </a:r>
          </a:p>
          <a:p>
            <a:r>
              <a:rPr lang="es-ES" sz="2000" spc="75" dirty="0">
                <a:solidFill>
                  <a:srgbClr val="4C4C4C"/>
                </a:solidFill>
                <a:latin typeface="Open Sans Light"/>
                <a:ea typeface="Open Sans Light"/>
                <a:cs typeface="Open Sans Light"/>
              </a:rPr>
              <a:t>Tiempo: 45 min.</a:t>
            </a:r>
            <a:endParaRPr lang="es-ES" sz="2000" spc="75" dirty="0">
              <a:solidFill>
                <a:srgbClr val="000000"/>
              </a:solidFill>
              <a:latin typeface="Open Sans Light"/>
              <a:ea typeface="Open Sans Light"/>
              <a:cs typeface="Open Sans Light"/>
            </a:endParaRPr>
          </a:p>
        </p:txBody>
      </p:sp>
    </p:spTree>
    <p:custDataLst>
      <p:tags r:id="rId1"/>
    </p:custDataLst>
    <p:extLst>
      <p:ext uri="{BB962C8B-B14F-4D97-AF65-F5344CB8AC3E}">
        <p14:creationId xmlns:p14="http://schemas.microsoft.com/office/powerpoint/2010/main" val="1981419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573965" y="801621"/>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 esperado</a:t>
            </a:r>
            <a:endParaRPr lang="es-CL" sz="3600" b="1" spc="-100" dirty="0">
              <a:solidFill>
                <a:srgbClr val="4C4C4B"/>
              </a:solidFill>
            </a:endParaRPr>
          </a:p>
        </p:txBody>
      </p:sp>
      <p:pic>
        <p:nvPicPr>
          <p:cNvPr id="10" name="Imagen 9" descr="Imagen que contiene Logotipo&#10;&#10;Descripción generada automáticamente">
            <a:extLst>
              <a:ext uri="{FF2B5EF4-FFF2-40B4-BE49-F238E27FC236}">
                <a16:creationId xmlns:a16="http://schemas.microsoft.com/office/drawing/2014/main" id="{F28E523D-2A28-C63F-0268-59A1615DC9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3397" y="668421"/>
            <a:ext cx="5259741" cy="5259741"/>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573965" y="2385939"/>
            <a:ext cx="5259740" cy="1824703"/>
          </a:xfrm>
          <a:prstGeom prst="roundRect">
            <a:avLst>
              <a:gd name="adj" fmla="val 6048"/>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Organizados en equipos, exploren el portal "Tu Empresa en un día" y analicen las ventajas que ofrece este proceso simplificado de formalización para emprendedores en Chile.</a:t>
            </a:r>
          </a:p>
        </p:txBody>
      </p:sp>
    </p:spTree>
    <p:custDataLst>
      <p:tags r:id="rId1"/>
    </p:custDataLst>
    <p:extLst>
      <p:ext uri="{BB962C8B-B14F-4D97-AF65-F5344CB8AC3E}">
        <p14:creationId xmlns:p14="http://schemas.microsoft.com/office/powerpoint/2010/main" val="3270286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2B14E555-55BB-AB34-0D36-74F464B6626E}"/>
              </a:ext>
            </a:extLst>
          </p:cNvPr>
          <p:cNvSpPr/>
          <p:nvPr/>
        </p:nvSpPr>
        <p:spPr>
          <a:xfrm>
            <a:off x="940706" y="1492210"/>
            <a:ext cx="62669" cy="4728743"/>
          </a:xfrm>
          <a:prstGeom prst="roundRect">
            <a:avLst>
              <a:gd name="adj" fmla="val 348179"/>
            </a:avLst>
          </a:prstGeom>
          <a:solidFill>
            <a:srgbClr val="E1261E"/>
          </a:solidFill>
          <a:ln>
            <a:solidFill>
              <a:srgbClr val="E1261E"/>
            </a:solidFill>
          </a:ln>
        </p:spPr>
        <p:txBody>
          <a:bodyPr/>
          <a:lstStyle/>
          <a:p>
            <a:endParaRPr lang="es-CL">
              <a:latin typeface="+mj-lt"/>
            </a:endParaRPr>
          </a:p>
        </p:txBody>
      </p:sp>
      <p:sp>
        <p:nvSpPr>
          <p:cNvPr id="6" name="Shape 3">
            <a:extLst>
              <a:ext uri="{FF2B5EF4-FFF2-40B4-BE49-F238E27FC236}">
                <a16:creationId xmlns:a16="http://schemas.microsoft.com/office/drawing/2014/main" id="{7BE72CB8-3E33-2677-169F-4C799B3EA33D}"/>
              </a:ext>
            </a:extLst>
          </p:cNvPr>
          <p:cNvSpPr/>
          <p:nvPr/>
        </p:nvSpPr>
        <p:spPr>
          <a:xfrm>
            <a:off x="734199" y="1705332"/>
            <a:ext cx="426363" cy="426363"/>
          </a:xfrm>
          <a:prstGeom prst="roundRect">
            <a:avLst>
              <a:gd name="adj" fmla="val 18668"/>
            </a:avLst>
          </a:prstGeom>
          <a:solidFill>
            <a:srgbClr val="F9D4D2"/>
          </a:solidFill>
          <a:ln w="7620">
            <a:solidFill>
              <a:srgbClr val="DFBAB8"/>
            </a:solidFill>
            <a:prstDash val="solid"/>
          </a:ln>
        </p:spPr>
        <p:txBody>
          <a:bodyPr/>
          <a:lstStyle/>
          <a:p>
            <a:pPr algn="ctr"/>
            <a:r>
              <a:rPr lang="es-CL" b="1" dirty="0">
                <a:latin typeface="+mj-lt"/>
              </a:rPr>
              <a:t>1</a:t>
            </a:r>
          </a:p>
        </p:txBody>
      </p:sp>
      <p:sp>
        <p:nvSpPr>
          <p:cNvPr id="8" name="Text 5">
            <a:extLst>
              <a:ext uri="{FF2B5EF4-FFF2-40B4-BE49-F238E27FC236}">
                <a16:creationId xmlns:a16="http://schemas.microsoft.com/office/drawing/2014/main" id="{B4062A81-EA00-7D1E-2120-AC192842BB6F}"/>
              </a:ext>
            </a:extLst>
          </p:cNvPr>
          <p:cNvSpPr/>
          <p:nvPr/>
        </p:nvSpPr>
        <p:spPr>
          <a:xfrm>
            <a:off x="1350878" y="1701259"/>
            <a:ext cx="3859395" cy="2027358"/>
          </a:xfrm>
          <a:prstGeom prst="rect">
            <a:avLst/>
          </a:prstGeom>
          <a:noFill/>
          <a:ln/>
        </p:spPr>
        <p:txBody>
          <a:bodyPr wrap="none" lIns="0" tIns="0" rIns="0" bIns="0" rtlCol="0" anchor="t"/>
          <a:lstStyle/>
          <a:p>
            <a:pPr marL="0" indent="0">
              <a:lnSpc>
                <a:spcPts val="2300"/>
              </a:lnSpc>
              <a:buNone/>
            </a:pPr>
            <a:r>
              <a:rPr lang="es-ES" sz="1600" b="1" dirty="0">
                <a:solidFill>
                  <a:srgbClr val="4C4C4B"/>
                </a:solidFill>
                <a:ea typeface="Inter" pitchFamily="34" charset="-122"/>
                <a:cs typeface="Inter" pitchFamily="34" charset="-120"/>
              </a:rPr>
              <a:t>Nacimiento legal de la empresa</a:t>
            </a:r>
          </a:p>
          <a:p>
            <a:pPr>
              <a:lnSpc>
                <a:spcPts val="2300"/>
              </a:lnSpc>
            </a:pPr>
            <a:r>
              <a:rPr lang="es-ES" sz="1600" dirty="0">
                <a:solidFill>
                  <a:srgbClr val="4C4C4B"/>
                </a:solidFill>
              </a:rPr>
              <a:t>a) Decidir tipo de persona y empresa</a:t>
            </a:r>
          </a:p>
          <a:p>
            <a:pPr>
              <a:lnSpc>
                <a:spcPts val="2300"/>
              </a:lnSpc>
            </a:pPr>
            <a:r>
              <a:rPr lang="es-ES" sz="1600" dirty="0">
                <a:solidFill>
                  <a:srgbClr val="4C4C4B"/>
                </a:solidFill>
              </a:rPr>
              <a:t>b) Constitución legal de la sociedad</a:t>
            </a:r>
          </a:p>
          <a:p>
            <a:pPr>
              <a:lnSpc>
                <a:spcPts val="2300"/>
              </a:lnSpc>
            </a:pPr>
            <a:r>
              <a:rPr lang="es-ES" sz="1600" dirty="0">
                <a:solidFill>
                  <a:srgbClr val="4C4C4B"/>
                </a:solidFill>
              </a:rPr>
              <a:t>c) Publicación en el Diario Oficial</a:t>
            </a:r>
          </a:p>
          <a:p>
            <a:pPr>
              <a:lnSpc>
                <a:spcPts val="2300"/>
              </a:lnSpc>
            </a:pPr>
            <a:r>
              <a:rPr lang="es-ES" sz="1600" dirty="0">
                <a:solidFill>
                  <a:srgbClr val="4C4C4B"/>
                </a:solidFill>
              </a:rPr>
              <a:t>d) Inscripción en el Registro de Comercio </a:t>
            </a:r>
          </a:p>
          <a:p>
            <a:pPr>
              <a:lnSpc>
                <a:spcPts val="2300"/>
              </a:lnSpc>
            </a:pPr>
            <a:r>
              <a:rPr lang="es-ES" sz="1600" dirty="0">
                <a:solidFill>
                  <a:srgbClr val="4C4C4B"/>
                </a:solidFill>
              </a:rPr>
              <a:t>    del Conservador de Bienes Raíces</a:t>
            </a:r>
          </a:p>
          <a:p>
            <a:pPr marL="0" indent="0">
              <a:lnSpc>
                <a:spcPts val="2300"/>
              </a:lnSpc>
              <a:buNone/>
            </a:pPr>
            <a:endParaRPr lang="en-US" dirty="0">
              <a:solidFill>
                <a:srgbClr val="4C4C4B"/>
              </a:solidFill>
            </a:endParaRPr>
          </a:p>
        </p:txBody>
      </p:sp>
      <p:sp>
        <p:nvSpPr>
          <p:cNvPr id="10" name="Shape 8">
            <a:extLst>
              <a:ext uri="{FF2B5EF4-FFF2-40B4-BE49-F238E27FC236}">
                <a16:creationId xmlns:a16="http://schemas.microsoft.com/office/drawing/2014/main" id="{2AE9191D-1FC9-0B6E-4884-68458BCB97CB}"/>
              </a:ext>
            </a:extLst>
          </p:cNvPr>
          <p:cNvSpPr/>
          <p:nvPr/>
        </p:nvSpPr>
        <p:spPr>
          <a:xfrm>
            <a:off x="758861" y="3749540"/>
            <a:ext cx="426363" cy="426363"/>
          </a:xfrm>
          <a:prstGeom prst="roundRect">
            <a:avLst>
              <a:gd name="adj" fmla="val 18668"/>
            </a:avLst>
          </a:prstGeom>
          <a:solidFill>
            <a:srgbClr val="F9D4D2"/>
          </a:solidFill>
          <a:ln w="7620">
            <a:solidFill>
              <a:srgbClr val="DFBAB8"/>
            </a:solidFill>
            <a:prstDash val="solid"/>
          </a:ln>
        </p:spPr>
        <p:txBody>
          <a:bodyPr/>
          <a:lstStyle/>
          <a:p>
            <a:pPr algn="ctr"/>
            <a:r>
              <a:rPr lang="es-CL" b="1" dirty="0">
                <a:latin typeface="+mj-lt"/>
              </a:rPr>
              <a:t>2</a:t>
            </a:r>
          </a:p>
        </p:txBody>
      </p:sp>
      <p:sp>
        <p:nvSpPr>
          <p:cNvPr id="12" name="Text 10">
            <a:extLst>
              <a:ext uri="{FF2B5EF4-FFF2-40B4-BE49-F238E27FC236}">
                <a16:creationId xmlns:a16="http://schemas.microsoft.com/office/drawing/2014/main" id="{630096B3-8745-A63B-C694-1BA33CA375FA}"/>
              </a:ext>
            </a:extLst>
          </p:cNvPr>
          <p:cNvSpPr/>
          <p:nvPr/>
        </p:nvSpPr>
        <p:spPr>
          <a:xfrm>
            <a:off x="1350878" y="3734027"/>
            <a:ext cx="3594698" cy="1422714"/>
          </a:xfrm>
          <a:prstGeom prst="rect">
            <a:avLst/>
          </a:prstGeom>
          <a:noFill/>
          <a:ln/>
        </p:spPr>
        <p:txBody>
          <a:bodyPr wrap="none" lIns="0" tIns="0" rIns="0" bIns="0" rtlCol="0" anchor="ctr"/>
          <a:lstStyle/>
          <a:p>
            <a:pPr marL="0" indent="0">
              <a:lnSpc>
                <a:spcPts val="2300"/>
              </a:lnSpc>
              <a:buNone/>
            </a:pPr>
            <a:r>
              <a:rPr lang="es-ES" sz="1600" b="1" dirty="0">
                <a:solidFill>
                  <a:srgbClr val="4C4C4B"/>
                </a:solidFill>
                <a:ea typeface="Inter" pitchFamily="34" charset="-122"/>
                <a:cs typeface="Inter" pitchFamily="34" charset="-120"/>
              </a:rPr>
              <a:t>Habilitación tributaria</a:t>
            </a:r>
          </a:p>
          <a:p>
            <a:pPr marL="0" indent="0">
              <a:lnSpc>
                <a:spcPts val="2300"/>
              </a:lnSpc>
              <a:buNone/>
            </a:pPr>
            <a:r>
              <a:rPr lang="es-ES" sz="1600" dirty="0">
                <a:solidFill>
                  <a:srgbClr val="4C4C4B"/>
                </a:solidFill>
                <a:ea typeface="Inter" pitchFamily="34" charset="-122"/>
                <a:cs typeface="Inter" pitchFamily="34" charset="-120"/>
              </a:rPr>
              <a:t>a) Obtención de RUT</a:t>
            </a:r>
          </a:p>
          <a:p>
            <a:pPr marL="0" indent="0">
              <a:lnSpc>
                <a:spcPts val="2300"/>
              </a:lnSpc>
              <a:buNone/>
            </a:pPr>
            <a:r>
              <a:rPr lang="es-ES" sz="1600" dirty="0">
                <a:solidFill>
                  <a:srgbClr val="4C4C4B"/>
                </a:solidFill>
                <a:ea typeface="Inter" pitchFamily="34" charset="-122"/>
                <a:cs typeface="Inter" pitchFamily="34" charset="-120"/>
              </a:rPr>
              <a:t>b) Iniciación de actividades</a:t>
            </a:r>
          </a:p>
          <a:p>
            <a:pPr marL="0" indent="0">
              <a:lnSpc>
                <a:spcPts val="2300"/>
              </a:lnSpc>
              <a:buNone/>
            </a:pPr>
            <a:r>
              <a:rPr lang="es-ES" sz="1600" dirty="0">
                <a:solidFill>
                  <a:srgbClr val="4C4C4B"/>
                </a:solidFill>
                <a:ea typeface="Inter" pitchFamily="34" charset="-122"/>
                <a:cs typeface="Inter" pitchFamily="34" charset="-120"/>
              </a:rPr>
              <a:t>c) Obtención de facturas y/o boletas</a:t>
            </a:r>
          </a:p>
          <a:p>
            <a:pPr marL="0" indent="0">
              <a:lnSpc>
                <a:spcPts val="2300"/>
              </a:lnSpc>
              <a:buNone/>
            </a:pPr>
            <a:r>
              <a:rPr lang="es-ES" sz="1600" dirty="0">
                <a:solidFill>
                  <a:srgbClr val="4C4C4B"/>
                </a:solidFill>
                <a:ea typeface="Inter" pitchFamily="34" charset="-122"/>
                <a:cs typeface="Inter" pitchFamily="34" charset="-120"/>
              </a:rPr>
              <a:t>d) e-RUT</a:t>
            </a:r>
          </a:p>
        </p:txBody>
      </p:sp>
      <p:sp>
        <p:nvSpPr>
          <p:cNvPr id="14" name="Shape 13">
            <a:extLst>
              <a:ext uri="{FF2B5EF4-FFF2-40B4-BE49-F238E27FC236}">
                <a16:creationId xmlns:a16="http://schemas.microsoft.com/office/drawing/2014/main" id="{87770FB2-BBC6-6BF9-A80F-335B52D267E9}"/>
              </a:ext>
            </a:extLst>
          </p:cNvPr>
          <p:cNvSpPr/>
          <p:nvPr/>
        </p:nvSpPr>
        <p:spPr>
          <a:xfrm>
            <a:off x="758860" y="5422170"/>
            <a:ext cx="426363" cy="426363"/>
          </a:xfrm>
          <a:prstGeom prst="roundRect">
            <a:avLst>
              <a:gd name="adj" fmla="val 18668"/>
            </a:avLst>
          </a:prstGeom>
          <a:solidFill>
            <a:srgbClr val="F9D4D2"/>
          </a:solidFill>
          <a:ln w="7620">
            <a:solidFill>
              <a:srgbClr val="DFBAB8"/>
            </a:solidFill>
            <a:prstDash val="solid"/>
          </a:ln>
        </p:spPr>
        <p:txBody>
          <a:bodyPr/>
          <a:lstStyle/>
          <a:p>
            <a:pPr algn="ctr"/>
            <a:r>
              <a:rPr lang="es-CL" b="1" dirty="0">
                <a:latin typeface="+mj-lt"/>
              </a:rPr>
              <a:t>3</a:t>
            </a:r>
          </a:p>
        </p:txBody>
      </p:sp>
      <p:sp>
        <p:nvSpPr>
          <p:cNvPr id="16" name="Text 15">
            <a:extLst>
              <a:ext uri="{FF2B5EF4-FFF2-40B4-BE49-F238E27FC236}">
                <a16:creationId xmlns:a16="http://schemas.microsoft.com/office/drawing/2014/main" id="{D55C3A67-00F3-0E21-D1BB-716AF99C089C}"/>
              </a:ext>
            </a:extLst>
          </p:cNvPr>
          <p:cNvSpPr/>
          <p:nvPr/>
        </p:nvSpPr>
        <p:spPr>
          <a:xfrm>
            <a:off x="1350878" y="5422170"/>
            <a:ext cx="3678922" cy="798783"/>
          </a:xfrm>
          <a:prstGeom prst="rect">
            <a:avLst/>
          </a:prstGeom>
          <a:noFill/>
          <a:ln/>
        </p:spPr>
        <p:txBody>
          <a:bodyPr wrap="none" lIns="0" tIns="0" rIns="0" bIns="0" rtlCol="0" anchor="ctr"/>
          <a:lstStyle/>
          <a:p>
            <a:pPr marL="0" indent="0">
              <a:lnSpc>
                <a:spcPts val="2300"/>
              </a:lnSpc>
              <a:buNone/>
            </a:pPr>
            <a:r>
              <a:rPr lang="es-ES" sz="1600" b="1" dirty="0">
                <a:solidFill>
                  <a:srgbClr val="4C4C4B"/>
                </a:solidFill>
                <a:ea typeface="Inter" pitchFamily="34" charset="-122"/>
                <a:cs typeface="Inter" pitchFamily="34" charset="-120"/>
              </a:rPr>
              <a:t>Patente comercial y otros permisos</a:t>
            </a:r>
          </a:p>
          <a:p>
            <a:pPr marL="0" indent="0">
              <a:lnSpc>
                <a:spcPts val="2300"/>
              </a:lnSpc>
              <a:buNone/>
            </a:pPr>
            <a:r>
              <a:rPr lang="es-ES" sz="1600" dirty="0">
                <a:solidFill>
                  <a:srgbClr val="4C4C4B"/>
                </a:solidFill>
                <a:ea typeface="Inter" pitchFamily="34" charset="-122"/>
                <a:cs typeface="Inter" pitchFamily="34" charset="-120"/>
              </a:rPr>
              <a:t>a) Patente municipal</a:t>
            </a:r>
          </a:p>
          <a:p>
            <a:pPr marL="0" indent="0">
              <a:lnSpc>
                <a:spcPts val="2300"/>
              </a:lnSpc>
              <a:buNone/>
            </a:pPr>
            <a:r>
              <a:rPr lang="es-ES" sz="1600" dirty="0">
                <a:solidFill>
                  <a:srgbClr val="4C4C4B"/>
                </a:solidFill>
                <a:ea typeface="Inter" pitchFamily="34" charset="-122"/>
                <a:cs typeface="Inter" pitchFamily="34" charset="-120"/>
              </a:rPr>
              <a:t>b) Permisos adicionales</a:t>
            </a:r>
          </a:p>
        </p:txBody>
      </p:sp>
      <p:sp>
        <p:nvSpPr>
          <p:cNvPr id="5" name="Shape 1">
            <a:extLst>
              <a:ext uri="{FF2B5EF4-FFF2-40B4-BE49-F238E27FC236}">
                <a16:creationId xmlns:a16="http://schemas.microsoft.com/office/drawing/2014/main" id="{4648FD33-DCC0-7051-00DF-1C24D5F9E5D8}"/>
              </a:ext>
            </a:extLst>
          </p:cNvPr>
          <p:cNvSpPr/>
          <p:nvPr/>
        </p:nvSpPr>
        <p:spPr>
          <a:xfrm>
            <a:off x="6146369" y="1492210"/>
            <a:ext cx="82851" cy="3929960"/>
          </a:xfrm>
          <a:prstGeom prst="roundRect">
            <a:avLst>
              <a:gd name="adj" fmla="val 348179"/>
            </a:avLst>
          </a:prstGeom>
          <a:solidFill>
            <a:srgbClr val="E1261E"/>
          </a:solidFill>
          <a:ln>
            <a:solidFill>
              <a:srgbClr val="E1261E"/>
            </a:solidFill>
          </a:ln>
        </p:spPr>
        <p:txBody>
          <a:bodyPr/>
          <a:lstStyle/>
          <a:p>
            <a:endParaRPr lang="es-CL">
              <a:latin typeface="+mj-lt"/>
            </a:endParaRPr>
          </a:p>
        </p:txBody>
      </p:sp>
      <p:sp>
        <p:nvSpPr>
          <p:cNvPr id="26" name="Shape 3">
            <a:extLst>
              <a:ext uri="{FF2B5EF4-FFF2-40B4-BE49-F238E27FC236}">
                <a16:creationId xmlns:a16="http://schemas.microsoft.com/office/drawing/2014/main" id="{F00D75A5-67C9-EDC5-2DFD-94E62B5EDCCC}"/>
              </a:ext>
            </a:extLst>
          </p:cNvPr>
          <p:cNvSpPr/>
          <p:nvPr/>
        </p:nvSpPr>
        <p:spPr>
          <a:xfrm>
            <a:off x="5975957" y="1701258"/>
            <a:ext cx="426363" cy="426363"/>
          </a:xfrm>
          <a:prstGeom prst="roundRect">
            <a:avLst>
              <a:gd name="adj" fmla="val 18668"/>
            </a:avLst>
          </a:prstGeom>
          <a:solidFill>
            <a:srgbClr val="F9D4D2"/>
          </a:solidFill>
          <a:ln w="7620">
            <a:solidFill>
              <a:srgbClr val="DFBAB8"/>
            </a:solidFill>
            <a:prstDash val="solid"/>
          </a:ln>
        </p:spPr>
        <p:txBody>
          <a:bodyPr/>
          <a:lstStyle/>
          <a:p>
            <a:pPr algn="ctr"/>
            <a:r>
              <a:rPr lang="es-CL" b="1" dirty="0">
                <a:latin typeface="+mj-lt"/>
              </a:rPr>
              <a:t>1</a:t>
            </a:r>
          </a:p>
        </p:txBody>
      </p:sp>
      <p:sp>
        <p:nvSpPr>
          <p:cNvPr id="27" name="Text 5">
            <a:extLst>
              <a:ext uri="{FF2B5EF4-FFF2-40B4-BE49-F238E27FC236}">
                <a16:creationId xmlns:a16="http://schemas.microsoft.com/office/drawing/2014/main" id="{9E09ABED-80ED-50E4-58F3-DFED580F8CA9}"/>
              </a:ext>
            </a:extLst>
          </p:cNvPr>
          <p:cNvSpPr/>
          <p:nvPr/>
        </p:nvSpPr>
        <p:spPr>
          <a:xfrm>
            <a:off x="6604068" y="1766385"/>
            <a:ext cx="3594699" cy="296108"/>
          </a:xfrm>
          <a:prstGeom prst="rect">
            <a:avLst/>
          </a:prstGeom>
          <a:noFill/>
          <a:ln/>
        </p:spPr>
        <p:txBody>
          <a:bodyPr wrap="none" lIns="0" tIns="0" rIns="0" bIns="0" rtlCol="0" anchor="t"/>
          <a:lstStyle/>
          <a:p>
            <a:pPr marL="0" indent="0">
              <a:lnSpc>
                <a:spcPts val="2300"/>
              </a:lnSpc>
              <a:buNone/>
            </a:pPr>
            <a:r>
              <a:rPr lang="es-ES" sz="1600" b="1" dirty="0">
                <a:solidFill>
                  <a:srgbClr val="4C4C4B"/>
                </a:solidFill>
                <a:ea typeface="Inter" pitchFamily="34" charset="-122"/>
                <a:cs typeface="Inter" pitchFamily="34" charset="-120"/>
              </a:rPr>
              <a:t>Decidir tipo de empresa y persona</a:t>
            </a:r>
          </a:p>
          <a:p>
            <a:pPr marL="0" indent="0" algn="ctr">
              <a:lnSpc>
                <a:spcPts val="2300"/>
              </a:lnSpc>
              <a:buNone/>
            </a:pPr>
            <a:endParaRPr lang="en-US" sz="1600" dirty="0">
              <a:solidFill>
                <a:srgbClr val="4C4C4B"/>
              </a:solidFill>
            </a:endParaRPr>
          </a:p>
        </p:txBody>
      </p:sp>
      <p:sp>
        <p:nvSpPr>
          <p:cNvPr id="28" name="Shape 8">
            <a:extLst>
              <a:ext uri="{FF2B5EF4-FFF2-40B4-BE49-F238E27FC236}">
                <a16:creationId xmlns:a16="http://schemas.microsoft.com/office/drawing/2014/main" id="{302EF17D-C4E0-5916-B69C-C28312BB8249}"/>
              </a:ext>
            </a:extLst>
          </p:cNvPr>
          <p:cNvSpPr/>
          <p:nvPr/>
        </p:nvSpPr>
        <p:spPr>
          <a:xfrm>
            <a:off x="5964526" y="2385961"/>
            <a:ext cx="426363" cy="426363"/>
          </a:xfrm>
          <a:prstGeom prst="roundRect">
            <a:avLst>
              <a:gd name="adj" fmla="val 18668"/>
            </a:avLst>
          </a:prstGeom>
          <a:solidFill>
            <a:srgbClr val="F9D4D2"/>
          </a:solidFill>
          <a:ln w="7620">
            <a:solidFill>
              <a:srgbClr val="DFBAB8"/>
            </a:solidFill>
            <a:prstDash val="solid"/>
          </a:ln>
        </p:spPr>
        <p:txBody>
          <a:bodyPr/>
          <a:lstStyle/>
          <a:p>
            <a:pPr algn="ctr"/>
            <a:r>
              <a:rPr lang="es-CL" b="1" dirty="0">
                <a:latin typeface="+mj-lt"/>
              </a:rPr>
              <a:t>2</a:t>
            </a:r>
          </a:p>
        </p:txBody>
      </p:sp>
      <p:sp>
        <p:nvSpPr>
          <p:cNvPr id="29" name="Text 10">
            <a:extLst>
              <a:ext uri="{FF2B5EF4-FFF2-40B4-BE49-F238E27FC236}">
                <a16:creationId xmlns:a16="http://schemas.microsoft.com/office/drawing/2014/main" id="{DC2829CF-0D61-0E75-9DD5-ED8ED3A4E0AA}"/>
              </a:ext>
            </a:extLst>
          </p:cNvPr>
          <p:cNvSpPr/>
          <p:nvPr/>
        </p:nvSpPr>
        <p:spPr>
          <a:xfrm>
            <a:off x="6592638" y="2371029"/>
            <a:ext cx="3594698" cy="630942"/>
          </a:xfrm>
          <a:prstGeom prst="rect">
            <a:avLst/>
          </a:prstGeom>
          <a:noFill/>
          <a:ln/>
        </p:spPr>
        <p:txBody>
          <a:bodyPr wrap="none" lIns="0" tIns="0" rIns="0" bIns="0" rtlCol="0" anchor="ctr"/>
          <a:lstStyle/>
          <a:p>
            <a:pPr marL="0" indent="0">
              <a:lnSpc>
                <a:spcPts val="2300"/>
              </a:lnSpc>
              <a:buNone/>
            </a:pPr>
            <a:r>
              <a:rPr lang="es-ES" sz="1600" b="1" dirty="0">
                <a:solidFill>
                  <a:srgbClr val="4C4C4B"/>
                </a:solidFill>
                <a:ea typeface="Inter" pitchFamily="34" charset="-122"/>
                <a:cs typeface="Inter" pitchFamily="34" charset="-120"/>
              </a:rPr>
              <a:t>Formalización a través del portal</a:t>
            </a:r>
          </a:p>
          <a:p>
            <a:pPr marL="0" indent="0">
              <a:lnSpc>
                <a:spcPts val="2300"/>
              </a:lnSpc>
              <a:buNone/>
            </a:pPr>
            <a:r>
              <a:rPr lang="es-ES" sz="1600" b="1" dirty="0">
                <a:solidFill>
                  <a:srgbClr val="4C4C4B"/>
                </a:solidFill>
                <a:ea typeface="Inter" pitchFamily="34" charset="-122"/>
                <a:cs typeface="Inter" pitchFamily="34" charset="-120"/>
              </a:rPr>
              <a:t>TU EMPRESA EN UN DÍA</a:t>
            </a:r>
          </a:p>
        </p:txBody>
      </p:sp>
      <p:sp>
        <p:nvSpPr>
          <p:cNvPr id="30" name="Shape 13">
            <a:extLst>
              <a:ext uri="{FF2B5EF4-FFF2-40B4-BE49-F238E27FC236}">
                <a16:creationId xmlns:a16="http://schemas.microsoft.com/office/drawing/2014/main" id="{70439C31-EE9A-044C-E83B-295E899D6B10}"/>
              </a:ext>
            </a:extLst>
          </p:cNvPr>
          <p:cNvSpPr/>
          <p:nvPr/>
        </p:nvSpPr>
        <p:spPr>
          <a:xfrm>
            <a:off x="5964525" y="3174341"/>
            <a:ext cx="426363" cy="426363"/>
          </a:xfrm>
          <a:prstGeom prst="roundRect">
            <a:avLst>
              <a:gd name="adj" fmla="val 18668"/>
            </a:avLst>
          </a:prstGeom>
          <a:solidFill>
            <a:srgbClr val="F9D4D2"/>
          </a:solidFill>
          <a:ln w="7620">
            <a:solidFill>
              <a:srgbClr val="DFBAB8"/>
            </a:solidFill>
            <a:prstDash val="solid"/>
          </a:ln>
        </p:spPr>
        <p:txBody>
          <a:bodyPr/>
          <a:lstStyle/>
          <a:p>
            <a:pPr algn="ctr"/>
            <a:r>
              <a:rPr lang="es-CL" b="1" dirty="0">
                <a:latin typeface="+mj-lt"/>
              </a:rPr>
              <a:t>3</a:t>
            </a:r>
          </a:p>
        </p:txBody>
      </p:sp>
      <p:sp>
        <p:nvSpPr>
          <p:cNvPr id="31" name="Text 15">
            <a:extLst>
              <a:ext uri="{FF2B5EF4-FFF2-40B4-BE49-F238E27FC236}">
                <a16:creationId xmlns:a16="http://schemas.microsoft.com/office/drawing/2014/main" id="{BB231676-F972-3F4C-140A-5B252DFE8620}"/>
              </a:ext>
            </a:extLst>
          </p:cNvPr>
          <p:cNvSpPr/>
          <p:nvPr/>
        </p:nvSpPr>
        <p:spPr>
          <a:xfrm>
            <a:off x="6604068" y="3166875"/>
            <a:ext cx="3688439" cy="630941"/>
          </a:xfrm>
          <a:prstGeom prst="rect">
            <a:avLst/>
          </a:prstGeom>
          <a:noFill/>
          <a:ln/>
        </p:spPr>
        <p:txBody>
          <a:bodyPr wrap="none" lIns="0" tIns="0" rIns="0" bIns="0" rtlCol="0" anchor="ctr"/>
          <a:lstStyle/>
          <a:p>
            <a:pPr marL="0" indent="0">
              <a:lnSpc>
                <a:spcPts val="2300"/>
              </a:lnSpc>
              <a:buNone/>
            </a:pPr>
            <a:r>
              <a:rPr lang="es-ES" sz="1600" b="1" dirty="0">
                <a:solidFill>
                  <a:srgbClr val="4C4C4B"/>
                </a:solidFill>
                <a:ea typeface="Inter" pitchFamily="34" charset="-122"/>
                <a:cs typeface="Inter" pitchFamily="34" charset="-120"/>
              </a:rPr>
              <a:t>Obtención de RUT y declaración de </a:t>
            </a:r>
          </a:p>
          <a:p>
            <a:pPr marL="0" indent="0">
              <a:lnSpc>
                <a:spcPts val="2300"/>
              </a:lnSpc>
              <a:buNone/>
            </a:pPr>
            <a:r>
              <a:rPr lang="es-ES" sz="1600" b="1" dirty="0">
                <a:solidFill>
                  <a:srgbClr val="4C4C4B"/>
                </a:solidFill>
                <a:ea typeface="Inter" pitchFamily="34" charset="-122"/>
                <a:cs typeface="Inter" pitchFamily="34" charset="-120"/>
              </a:rPr>
              <a:t>inicio de actividades</a:t>
            </a:r>
          </a:p>
        </p:txBody>
      </p:sp>
      <p:sp>
        <p:nvSpPr>
          <p:cNvPr id="32" name="Shape 18">
            <a:extLst>
              <a:ext uri="{FF2B5EF4-FFF2-40B4-BE49-F238E27FC236}">
                <a16:creationId xmlns:a16="http://schemas.microsoft.com/office/drawing/2014/main" id="{F7B70A28-6E7D-7ED0-9656-D112D5F852A0}"/>
              </a:ext>
            </a:extLst>
          </p:cNvPr>
          <p:cNvSpPr/>
          <p:nvPr/>
        </p:nvSpPr>
        <p:spPr>
          <a:xfrm>
            <a:off x="5964524" y="3962721"/>
            <a:ext cx="426363" cy="426363"/>
          </a:xfrm>
          <a:prstGeom prst="roundRect">
            <a:avLst>
              <a:gd name="adj" fmla="val 18668"/>
            </a:avLst>
          </a:prstGeom>
          <a:solidFill>
            <a:srgbClr val="F9D4D2"/>
          </a:solidFill>
          <a:ln w="7620">
            <a:solidFill>
              <a:srgbClr val="DFBAB8"/>
            </a:solidFill>
            <a:prstDash val="solid"/>
          </a:ln>
        </p:spPr>
        <p:txBody>
          <a:bodyPr/>
          <a:lstStyle/>
          <a:p>
            <a:pPr algn="ctr"/>
            <a:r>
              <a:rPr lang="es-CL" b="1" dirty="0">
                <a:latin typeface="+mj-lt"/>
              </a:rPr>
              <a:t>4</a:t>
            </a:r>
          </a:p>
        </p:txBody>
      </p:sp>
      <p:sp>
        <p:nvSpPr>
          <p:cNvPr id="33" name="Text 20">
            <a:extLst>
              <a:ext uri="{FF2B5EF4-FFF2-40B4-BE49-F238E27FC236}">
                <a16:creationId xmlns:a16="http://schemas.microsoft.com/office/drawing/2014/main" id="{853A455E-2665-0671-1391-797193BEC21F}"/>
              </a:ext>
            </a:extLst>
          </p:cNvPr>
          <p:cNvSpPr/>
          <p:nvPr/>
        </p:nvSpPr>
        <p:spPr>
          <a:xfrm>
            <a:off x="6557199" y="3962721"/>
            <a:ext cx="3688439" cy="426363"/>
          </a:xfrm>
          <a:prstGeom prst="rect">
            <a:avLst/>
          </a:prstGeom>
          <a:noFill/>
          <a:ln/>
        </p:spPr>
        <p:txBody>
          <a:bodyPr wrap="none" lIns="0" tIns="0" rIns="0" bIns="0" rtlCol="0" anchor="ctr"/>
          <a:lstStyle/>
          <a:p>
            <a:pPr marL="0" indent="0">
              <a:lnSpc>
                <a:spcPts val="2300"/>
              </a:lnSpc>
              <a:buNone/>
            </a:pPr>
            <a:r>
              <a:rPr lang="es-ES" sz="1600" b="1" dirty="0">
                <a:solidFill>
                  <a:srgbClr val="4C4C4B"/>
                </a:solidFill>
                <a:ea typeface="Inter" pitchFamily="34" charset="-122"/>
                <a:cs typeface="Inter" pitchFamily="34" charset="-120"/>
              </a:rPr>
              <a:t>Patente municipal y otros permisos</a:t>
            </a:r>
          </a:p>
        </p:txBody>
      </p:sp>
      <p:sp>
        <p:nvSpPr>
          <p:cNvPr id="34" name="Shape 23">
            <a:extLst>
              <a:ext uri="{FF2B5EF4-FFF2-40B4-BE49-F238E27FC236}">
                <a16:creationId xmlns:a16="http://schemas.microsoft.com/office/drawing/2014/main" id="{7C2213EA-C60C-2A4B-77C8-FA766F335045}"/>
              </a:ext>
            </a:extLst>
          </p:cNvPr>
          <p:cNvSpPr/>
          <p:nvPr/>
        </p:nvSpPr>
        <p:spPr>
          <a:xfrm>
            <a:off x="5964523" y="4751101"/>
            <a:ext cx="426363" cy="426363"/>
          </a:xfrm>
          <a:prstGeom prst="roundRect">
            <a:avLst>
              <a:gd name="adj" fmla="val 18668"/>
            </a:avLst>
          </a:prstGeom>
          <a:solidFill>
            <a:srgbClr val="F9D4D2"/>
          </a:solidFill>
          <a:ln w="7620">
            <a:solidFill>
              <a:srgbClr val="DFBAB8"/>
            </a:solidFill>
            <a:prstDash val="solid"/>
          </a:ln>
        </p:spPr>
        <p:txBody>
          <a:bodyPr/>
          <a:lstStyle/>
          <a:p>
            <a:pPr algn="ctr"/>
            <a:r>
              <a:rPr lang="es-CL" b="1" dirty="0">
                <a:latin typeface="+mj-lt"/>
              </a:rPr>
              <a:t>5</a:t>
            </a:r>
          </a:p>
        </p:txBody>
      </p:sp>
      <p:sp>
        <p:nvSpPr>
          <p:cNvPr id="35" name="Text 25">
            <a:extLst>
              <a:ext uri="{FF2B5EF4-FFF2-40B4-BE49-F238E27FC236}">
                <a16:creationId xmlns:a16="http://schemas.microsoft.com/office/drawing/2014/main" id="{F516DC16-F847-1072-2403-4B2BEEC34B83}"/>
              </a:ext>
            </a:extLst>
          </p:cNvPr>
          <p:cNvSpPr/>
          <p:nvPr/>
        </p:nvSpPr>
        <p:spPr>
          <a:xfrm>
            <a:off x="6557199" y="4750053"/>
            <a:ext cx="2896866" cy="296108"/>
          </a:xfrm>
          <a:prstGeom prst="rect">
            <a:avLst/>
          </a:prstGeom>
          <a:noFill/>
          <a:ln/>
        </p:spPr>
        <p:txBody>
          <a:bodyPr wrap="none" lIns="0" tIns="0" rIns="0" bIns="0" rtlCol="0" anchor="t"/>
          <a:lstStyle/>
          <a:p>
            <a:pPr lvl="0">
              <a:buNone/>
            </a:pPr>
            <a:r>
              <a:rPr lang="es-CL" sz="1600" b="1" dirty="0">
                <a:solidFill>
                  <a:srgbClr val="4C4C4B"/>
                </a:solidFill>
              </a:rPr>
              <a:t>Pasos finales</a:t>
            </a:r>
          </a:p>
        </p:txBody>
      </p:sp>
      <p:sp>
        <p:nvSpPr>
          <p:cNvPr id="3" name="Rectángulo: esquinas redondeadas 2">
            <a:extLst>
              <a:ext uri="{FF2B5EF4-FFF2-40B4-BE49-F238E27FC236}">
                <a16:creationId xmlns:a16="http://schemas.microsoft.com/office/drawing/2014/main" id="{F5E24384-F827-6CBB-F46A-5D05CF2B1A2E}"/>
              </a:ext>
            </a:extLst>
          </p:cNvPr>
          <p:cNvSpPr/>
          <p:nvPr/>
        </p:nvSpPr>
        <p:spPr>
          <a:xfrm>
            <a:off x="940706" y="635679"/>
            <a:ext cx="4089094" cy="650331"/>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800" b="1" spc="-100" dirty="0">
                <a:solidFill>
                  <a:schemeClr val="bg1"/>
                </a:solidFill>
              </a:rPr>
              <a:t>Proceso de formalización tradicional</a:t>
            </a:r>
            <a:endParaRPr lang="es-CL" dirty="0">
              <a:solidFill>
                <a:schemeClr val="bg1"/>
              </a:solidFill>
            </a:endParaRPr>
          </a:p>
        </p:txBody>
      </p:sp>
      <p:sp>
        <p:nvSpPr>
          <p:cNvPr id="7" name="Rectángulo: esquinas redondeadas 6">
            <a:extLst>
              <a:ext uri="{FF2B5EF4-FFF2-40B4-BE49-F238E27FC236}">
                <a16:creationId xmlns:a16="http://schemas.microsoft.com/office/drawing/2014/main" id="{26DC1445-3349-ADB4-5450-F3DE0CFD421C}"/>
              </a:ext>
            </a:extLst>
          </p:cNvPr>
          <p:cNvSpPr/>
          <p:nvPr/>
        </p:nvSpPr>
        <p:spPr>
          <a:xfrm>
            <a:off x="6146369" y="635679"/>
            <a:ext cx="4040967" cy="650331"/>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800" b="1" spc="-100" dirty="0">
                <a:solidFill>
                  <a:schemeClr val="bg1"/>
                </a:solidFill>
              </a:rPr>
              <a:t>Proceso de formalización simplificado</a:t>
            </a:r>
            <a:endParaRPr lang="es-CL" dirty="0">
              <a:solidFill>
                <a:schemeClr val="bg1"/>
              </a:solidFill>
            </a:endParaRPr>
          </a:p>
        </p:txBody>
      </p:sp>
    </p:spTree>
    <p:custDataLst>
      <p:tags r:id="rId1"/>
    </p:custDataLst>
    <p:extLst>
      <p:ext uri="{BB962C8B-B14F-4D97-AF65-F5344CB8AC3E}">
        <p14:creationId xmlns:p14="http://schemas.microsoft.com/office/powerpoint/2010/main" val="1219796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5588" y="595358"/>
            <a:ext cx="10472877"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endParaRPr lang="es-CL" sz="3600" b="1" spc="-100" dirty="0">
              <a:solidFill>
                <a:srgbClr val="4C4C4B"/>
              </a:solidFill>
            </a:endParaRPr>
          </a:p>
        </p:txBody>
      </p:sp>
      <p:sp>
        <p:nvSpPr>
          <p:cNvPr id="6" name="Rectángulo: esquinas redondeadas 5">
            <a:extLst>
              <a:ext uri="{FF2B5EF4-FFF2-40B4-BE49-F238E27FC236}">
                <a16:creationId xmlns:a16="http://schemas.microsoft.com/office/drawing/2014/main" id="{321DA04C-8E77-9E31-D7BC-8D0510A1AD83}"/>
              </a:ext>
            </a:extLst>
          </p:cNvPr>
          <p:cNvSpPr/>
          <p:nvPr/>
        </p:nvSpPr>
        <p:spPr>
          <a:xfrm>
            <a:off x="573871" y="1264323"/>
            <a:ext cx="9989354" cy="509744"/>
          </a:xfrm>
          <a:prstGeom prst="roundRect">
            <a:avLst>
              <a:gd name="adj" fmla="val 7324"/>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1. Revisen el siguiente video: </a:t>
            </a:r>
            <a:r>
              <a:rPr lang="es-ES" b="1" dirty="0">
                <a:solidFill>
                  <a:schemeClr val="bg1"/>
                </a:solidFill>
              </a:rPr>
              <a:t>Cómo hacer tu empresa en 1 día en Chile | Paso a paso</a:t>
            </a:r>
          </a:p>
        </p:txBody>
      </p:sp>
      <p:pic>
        <p:nvPicPr>
          <p:cNvPr id="19" name="Elementos multimedia en línea 18" title="Como Hacer tu Empresa en 1 Día en Chile | Paso a Paso">
            <a:hlinkClick r:id="" action="ppaction://media"/>
            <a:extLst>
              <a:ext uri="{FF2B5EF4-FFF2-40B4-BE49-F238E27FC236}">
                <a16:creationId xmlns:a16="http://schemas.microsoft.com/office/drawing/2014/main" id="{343D789E-C1F7-CADF-0773-DE86A78E8FFF}"/>
              </a:ext>
            </a:extLst>
          </p:cNvPr>
          <p:cNvPicPr>
            <a:picLocks noRot="1" noChangeAspect="1"/>
          </p:cNvPicPr>
          <p:nvPr>
            <a:videoFile r:link="rId2"/>
          </p:nvPr>
        </p:nvPicPr>
        <p:blipFill>
          <a:blip r:embed="rId5"/>
          <a:srcRect l="985" t="1264" r="857" b="2167"/>
          <a:stretch/>
        </p:blipFill>
        <p:spPr>
          <a:xfrm>
            <a:off x="2400300" y="2047875"/>
            <a:ext cx="7248525" cy="4029075"/>
          </a:xfrm>
          <a:prstGeom prst="rect">
            <a:avLst/>
          </a:prstGeom>
        </p:spPr>
      </p:pic>
    </p:spTree>
    <p:custDataLst>
      <p:tags r:id="rId1"/>
    </p:custDataLst>
    <p:extLst>
      <p:ext uri="{BB962C8B-B14F-4D97-AF65-F5344CB8AC3E}">
        <p14:creationId xmlns:p14="http://schemas.microsoft.com/office/powerpoint/2010/main" val="395300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D7751479-99A3-6713-D1A1-67A6E32B0583}"/>
              </a:ext>
            </a:extLst>
          </p:cNvPr>
          <p:cNvSpPr txBox="1"/>
          <p:nvPr/>
        </p:nvSpPr>
        <p:spPr>
          <a:xfrm>
            <a:off x="614610" y="531330"/>
            <a:ext cx="7961906"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endParaRPr lang="es-CL" sz="3600" b="1" spc="-100" dirty="0">
              <a:solidFill>
                <a:srgbClr val="4C4C4B"/>
              </a:solidFill>
            </a:endParaRPr>
          </a:p>
        </p:txBody>
      </p:sp>
      <p:sp>
        <p:nvSpPr>
          <p:cNvPr id="3" name="CuadroTexto 2">
            <a:extLst>
              <a:ext uri="{FF2B5EF4-FFF2-40B4-BE49-F238E27FC236}">
                <a16:creationId xmlns:a16="http://schemas.microsoft.com/office/drawing/2014/main" id="{D12889F7-AF08-D1BC-FE53-86076096FB0D}"/>
              </a:ext>
            </a:extLst>
          </p:cNvPr>
          <p:cNvSpPr txBox="1"/>
          <p:nvPr/>
        </p:nvSpPr>
        <p:spPr>
          <a:xfrm>
            <a:off x="614610" y="2350468"/>
            <a:ext cx="6149146" cy="1477328"/>
          </a:xfrm>
          <a:prstGeom prst="rect">
            <a:avLst/>
          </a:prstGeom>
          <a:noFill/>
        </p:spPr>
        <p:txBody>
          <a:bodyPr wrap="square">
            <a:spAutoFit/>
          </a:bodyPr>
          <a:lstStyle/>
          <a:p>
            <a:pPr algn="just"/>
            <a:r>
              <a:rPr lang="es-ES" dirty="0">
                <a:solidFill>
                  <a:schemeClr val="bg2">
                    <a:lumMod val="50000"/>
                  </a:schemeClr>
                </a:solidFill>
              </a:rPr>
              <a:t>Luego, deberán crearse una cuenta y navegar por las diferentes secciones del portal, como los primeros pasos para la constitución de empresas y las opciones disponibles para la gestión y operación de los negocios, para luego registrar sus hallazgos y reflexiones sobre:</a:t>
            </a:r>
          </a:p>
        </p:txBody>
      </p:sp>
      <p:sp>
        <p:nvSpPr>
          <p:cNvPr id="7" name="Rectángulo: esquinas redondeadas 6">
            <a:extLst>
              <a:ext uri="{FF2B5EF4-FFF2-40B4-BE49-F238E27FC236}">
                <a16:creationId xmlns:a16="http://schemas.microsoft.com/office/drawing/2014/main" id="{57BBBE62-A0E9-47D2-185C-D314BA8D98E2}"/>
              </a:ext>
            </a:extLst>
          </p:cNvPr>
          <p:cNvSpPr/>
          <p:nvPr/>
        </p:nvSpPr>
        <p:spPr>
          <a:xfrm>
            <a:off x="614610" y="1372680"/>
            <a:ext cx="7481640" cy="767380"/>
          </a:xfrm>
          <a:prstGeom prst="roundRect">
            <a:avLst>
              <a:gd name="adj" fmla="val 9220"/>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bg1"/>
                </a:solidFill>
              </a:rPr>
              <a:t>2. Organizados en grupos, accedan al portal "Tu Empresa en Un Día" (</a:t>
            </a:r>
            <a:r>
              <a:rPr lang="es-ES" dirty="0">
                <a:solidFill>
                  <a:schemeClr val="bg1"/>
                </a:solidFill>
                <a:hlinkClick r:id="rId4">
                  <a:extLst>
                    <a:ext uri="{A12FA001-AC4F-418D-AE19-62706E023703}">
                      <ahyp:hlinkClr xmlns:ahyp="http://schemas.microsoft.com/office/drawing/2018/hyperlinkcolor" val="tx"/>
                    </a:ext>
                  </a:extLst>
                </a:hlinkClick>
              </a:rPr>
              <a:t>https://www.registrodeempresasysociedades.cl/</a:t>
            </a:r>
            <a:r>
              <a:rPr lang="es-ES" dirty="0">
                <a:solidFill>
                  <a:schemeClr val="bg1"/>
                </a:solidFill>
              </a:rPr>
              <a:t>).</a:t>
            </a:r>
          </a:p>
        </p:txBody>
      </p:sp>
      <p:pic>
        <p:nvPicPr>
          <p:cNvPr id="10" name="Imagen 9" descr="Una caricatura de una persona&#10;&#10;Descripción generada automáticamente con confianza media">
            <a:extLst>
              <a:ext uri="{FF2B5EF4-FFF2-40B4-BE49-F238E27FC236}">
                <a16:creationId xmlns:a16="http://schemas.microsoft.com/office/drawing/2014/main" id="{EB2B590C-5EE1-239C-E946-704CFF019D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0651" y="1372680"/>
            <a:ext cx="4680373" cy="4680373"/>
          </a:xfrm>
          <a:prstGeom prst="rect">
            <a:avLst/>
          </a:prstGeom>
        </p:spPr>
      </p:pic>
      <p:sp>
        <p:nvSpPr>
          <p:cNvPr id="12" name="CuadroTexto 11">
            <a:extLst>
              <a:ext uri="{FF2B5EF4-FFF2-40B4-BE49-F238E27FC236}">
                <a16:creationId xmlns:a16="http://schemas.microsoft.com/office/drawing/2014/main" id="{FBF85399-B9BB-4556-B1D7-B963E6097545}"/>
              </a:ext>
            </a:extLst>
          </p:cNvPr>
          <p:cNvSpPr txBox="1"/>
          <p:nvPr/>
        </p:nvSpPr>
        <p:spPr>
          <a:xfrm>
            <a:off x="1083128" y="3958881"/>
            <a:ext cx="5680627" cy="1754326"/>
          </a:xfrm>
          <a:prstGeom prst="rect">
            <a:avLst/>
          </a:prstGeom>
          <a:noFill/>
        </p:spPr>
        <p:txBody>
          <a:bodyPr wrap="square">
            <a:spAutoFit/>
          </a:bodyPr>
          <a:lstStyle/>
          <a:p>
            <a:pPr algn="just"/>
            <a:r>
              <a:rPr lang="es-ES" dirty="0">
                <a:solidFill>
                  <a:schemeClr val="bg2">
                    <a:lumMod val="50000"/>
                  </a:schemeClr>
                </a:solidFill>
              </a:rPr>
              <a:t>Las ventajas del sistema simplificado en comparación al proceso tradicional.</a:t>
            </a:r>
          </a:p>
          <a:p>
            <a:pPr algn="just"/>
            <a:endParaRPr lang="es-ES" dirty="0">
              <a:solidFill>
                <a:schemeClr val="bg2">
                  <a:lumMod val="50000"/>
                </a:schemeClr>
              </a:solidFill>
            </a:endParaRPr>
          </a:p>
          <a:p>
            <a:pPr algn="just"/>
            <a:r>
              <a:rPr lang="es-ES" dirty="0">
                <a:solidFill>
                  <a:schemeClr val="bg2">
                    <a:lumMod val="50000"/>
                  </a:schemeClr>
                </a:solidFill>
              </a:rPr>
              <a:t>Cómo este portal facilita el emprendimiento y la formalización de negocios, especialmente para pequeñas empresas.</a:t>
            </a:r>
          </a:p>
        </p:txBody>
      </p:sp>
      <p:sp>
        <p:nvSpPr>
          <p:cNvPr id="15" name="Flecha: cheurón 14">
            <a:extLst>
              <a:ext uri="{FF2B5EF4-FFF2-40B4-BE49-F238E27FC236}">
                <a16:creationId xmlns:a16="http://schemas.microsoft.com/office/drawing/2014/main" id="{FF08775D-54FE-07CC-F04A-1E71C628B40A}"/>
              </a:ext>
            </a:extLst>
          </p:cNvPr>
          <p:cNvSpPr/>
          <p:nvPr/>
        </p:nvSpPr>
        <p:spPr>
          <a:xfrm>
            <a:off x="723608" y="4836044"/>
            <a:ext cx="360750" cy="505098"/>
          </a:xfrm>
          <a:prstGeom prst="chevron">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solidFill>
                <a:srgbClr val="767171"/>
              </a:solidFill>
              <a:latin typeface="+mj-lt"/>
            </a:endParaRPr>
          </a:p>
        </p:txBody>
      </p:sp>
      <p:sp>
        <p:nvSpPr>
          <p:cNvPr id="16" name="Flecha: cheurón 15">
            <a:extLst>
              <a:ext uri="{FF2B5EF4-FFF2-40B4-BE49-F238E27FC236}">
                <a16:creationId xmlns:a16="http://schemas.microsoft.com/office/drawing/2014/main" id="{45FE8136-DE55-3D0C-C542-3B64B5CBB835}"/>
              </a:ext>
            </a:extLst>
          </p:cNvPr>
          <p:cNvSpPr/>
          <p:nvPr/>
        </p:nvSpPr>
        <p:spPr>
          <a:xfrm>
            <a:off x="722379" y="4038204"/>
            <a:ext cx="360750" cy="505098"/>
          </a:xfrm>
          <a:prstGeom prst="chevron">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L" dirty="0">
              <a:solidFill>
                <a:srgbClr val="767171"/>
              </a:solidFill>
              <a:latin typeface="+mj-lt"/>
            </a:endParaRPr>
          </a:p>
        </p:txBody>
      </p:sp>
    </p:spTree>
    <p:custDataLst>
      <p:tags r:id="rId1"/>
    </p:custDataLst>
    <p:extLst>
      <p:ext uri="{BB962C8B-B14F-4D97-AF65-F5344CB8AC3E}">
        <p14:creationId xmlns:p14="http://schemas.microsoft.com/office/powerpoint/2010/main" val="4184992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77620" y="479854"/>
            <a:ext cx="10472877"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endParaRPr lang="es-CL" sz="3600" b="1" spc="-100" dirty="0">
              <a:solidFill>
                <a:srgbClr val="4C4C4B"/>
              </a:solidFill>
            </a:endParaRPr>
          </a:p>
        </p:txBody>
      </p:sp>
      <p:sp>
        <p:nvSpPr>
          <p:cNvPr id="6" name="Rectángulo: esquinas redondeadas 5">
            <a:extLst>
              <a:ext uri="{FF2B5EF4-FFF2-40B4-BE49-F238E27FC236}">
                <a16:creationId xmlns:a16="http://schemas.microsoft.com/office/drawing/2014/main" id="{321DA04C-8E77-9E31-D7BC-8D0510A1AD83}"/>
              </a:ext>
            </a:extLst>
          </p:cNvPr>
          <p:cNvSpPr/>
          <p:nvPr/>
        </p:nvSpPr>
        <p:spPr>
          <a:xfrm>
            <a:off x="573871" y="1162574"/>
            <a:ext cx="10952381" cy="449586"/>
          </a:xfrm>
          <a:prstGeom prst="roundRect">
            <a:avLst>
              <a:gd name="adj" fmla="val 10311"/>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3. Finalmente con lo revisado, completen el recurso 4.4.</a:t>
            </a:r>
          </a:p>
        </p:txBody>
      </p:sp>
      <p:graphicFrame>
        <p:nvGraphicFramePr>
          <p:cNvPr id="3" name="Tabla 2">
            <a:extLst>
              <a:ext uri="{FF2B5EF4-FFF2-40B4-BE49-F238E27FC236}">
                <a16:creationId xmlns:a16="http://schemas.microsoft.com/office/drawing/2014/main" id="{C9F04844-BF2C-18C1-50E3-EE6D0B269967}"/>
              </a:ext>
            </a:extLst>
          </p:cNvPr>
          <p:cNvGraphicFramePr>
            <a:graphicFrameLocks noGrp="1"/>
          </p:cNvGraphicFramePr>
          <p:nvPr>
            <p:extLst>
              <p:ext uri="{D42A27DB-BD31-4B8C-83A1-F6EECF244321}">
                <p14:modId xmlns:p14="http://schemas.microsoft.com/office/powerpoint/2010/main" val="296756659"/>
              </p:ext>
            </p:extLst>
          </p:nvPr>
        </p:nvGraphicFramePr>
        <p:xfrm>
          <a:off x="573871" y="1681294"/>
          <a:ext cx="10952380" cy="4696852"/>
        </p:xfrm>
        <a:graphic>
          <a:graphicData uri="http://schemas.openxmlformats.org/drawingml/2006/table">
            <a:tbl>
              <a:tblPr firstRow="1" firstCol="1" bandRow="1">
                <a:tableStyleId>{5C22544A-7EE6-4342-B048-85BDC9FD1C3A}</a:tableStyleId>
              </a:tblPr>
              <a:tblGrid>
                <a:gridCol w="2004244">
                  <a:extLst>
                    <a:ext uri="{9D8B030D-6E8A-4147-A177-3AD203B41FA5}">
                      <a16:colId xmlns:a16="http://schemas.microsoft.com/office/drawing/2014/main" val="2324018837"/>
                    </a:ext>
                  </a:extLst>
                </a:gridCol>
                <a:gridCol w="4050772">
                  <a:extLst>
                    <a:ext uri="{9D8B030D-6E8A-4147-A177-3AD203B41FA5}">
                      <a16:colId xmlns:a16="http://schemas.microsoft.com/office/drawing/2014/main" val="303243062"/>
                    </a:ext>
                  </a:extLst>
                </a:gridCol>
                <a:gridCol w="4897364">
                  <a:extLst>
                    <a:ext uri="{9D8B030D-6E8A-4147-A177-3AD203B41FA5}">
                      <a16:colId xmlns:a16="http://schemas.microsoft.com/office/drawing/2014/main" val="1241261718"/>
                    </a:ext>
                  </a:extLst>
                </a:gridCol>
              </a:tblGrid>
              <a:tr h="486996">
                <a:tc>
                  <a:txBody>
                    <a:bodyPr/>
                    <a:lstStyle/>
                    <a:p>
                      <a:pPr algn="ctr">
                        <a:lnSpc>
                          <a:spcPct val="107000"/>
                        </a:lnSpc>
                        <a:spcAft>
                          <a:spcPts val="1200"/>
                        </a:spcAft>
                      </a:pPr>
                      <a:r>
                        <a:rPr lang="es-CL" sz="1500" dirty="0">
                          <a:effectLst/>
                          <a:latin typeface="+mn-lt"/>
                        </a:rPr>
                        <a:t>Aspecto</a:t>
                      </a:r>
                      <a:endParaRPr lang="es-CL" sz="15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a:txBody>
                    <a:bodyPr/>
                    <a:lstStyle/>
                    <a:p>
                      <a:pPr algn="ctr">
                        <a:lnSpc>
                          <a:spcPct val="107000"/>
                        </a:lnSpc>
                        <a:spcAft>
                          <a:spcPts val="1200"/>
                        </a:spcAft>
                      </a:pPr>
                      <a:r>
                        <a:rPr lang="es-CL" sz="1500" dirty="0">
                          <a:effectLst/>
                          <a:latin typeface="+mn-lt"/>
                        </a:rPr>
                        <a:t>Hallazgos en "Tu Empresa en Un Día"</a:t>
                      </a:r>
                      <a:endParaRPr lang="es-CL" sz="15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a:txBody>
                    <a:bodyPr/>
                    <a:lstStyle/>
                    <a:p>
                      <a:pPr algn="ctr">
                        <a:lnSpc>
                          <a:spcPct val="107000"/>
                        </a:lnSpc>
                        <a:spcAft>
                          <a:spcPts val="1200"/>
                        </a:spcAft>
                      </a:pPr>
                      <a:r>
                        <a:rPr lang="es-CL" sz="1500" dirty="0">
                          <a:effectLst/>
                          <a:latin typeface="+mn-lt"/>
                        </a:rPr>
                        <a:t>Comparación con el proceso tradicional</a:t>
                      </a:r>
                      <a:endParaRPr lang="es-CL" sz="15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extLst>
                  <a:ext uri="{0D108BD9-81ED-4DB2-BD59-A6C34878D82A}">
                    <a16:rowId xmlns:a16="http://schemas.microsoft.com/office/drawing/2014/main" val="961623831"/>
                  </a:ext>
                </a:extLst>
              </a:tr>
              <a:tr h="742056">
                <a:tc>
                  <a:txBody>
                    <a:bodyPr/>
                    <a:lstStyle/>
                    <a:p>
                      <a:pPr algn="ctr">
                        <a:lnSpc>
                          <a:spcPct val="107000"/>
                        </a:lnSpc>
                        <a:spcAft>
                          <a:spcPts val="1200"/>
                        </a:spcAft>
                      </a:pPr>
                      <a:r>
                        <a:rPr lang="es-CL" sz="1500" dirty="0">
                          <a:effectLst/>
                          <a:latin typeface="+mn-lt"/>
                        </a:rPr>
                        <a:t>Facilidad de uso</a:t>
                      </a:r>
                      <a:endParaRPr lang="es-CL" sz="15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a:txBody>
                    <a:bodyPr/>
                    <a:lstStyle/>
                    <a:p>
                      <a:pPr algn="ctr">
                        <a:lnSpc>
                          <a:spcPct val="107000"/>
                        </a:lnSpc>
                        <a:spcAft>
                          <a:spcPts val="1200"/>
                        </a:spcAft>
                      </a:pPr>
                      <a:r>
                        <a:rPr lang="es-CL" sz="1500" dirty="0">
                          <a:solidFill>
                            <a:schemeClr val="tx1">
                              <a:lumMod val="95000"/>
                              <a:lumOff val="5000"/>
                            </a:schemeClr>
                          </a:solidFill>
                          <a:effectLst/>
                          <a:latin typeface="+mn-lt"/>
                        </a:rPr>
                        <a:t>Describan qué tan fácil es navegar y utilizar el portal.</a:t>
                      </a:r>
                      <a:endParaRPr lang="es-CL" sz="15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tc>
                  <a:txBody>
                    <a:bodyPr/>
                    <a:lstStyle/>
                    <a:p>
                      <a:pPr algn="ctr">
                        <a:lnSpc>
                          <a:spcPct val="107000"/>
                        </a:lnSpc>
                        <a:spcAft>
                          <a:spcPts val="1200"/>
                        </a:spcAft>
                      </a:pPr>
                      <a:r>
                        <a:rPr lang="es-CL" sz="1500">
                          <a:solidFill>
                            <a:schemeClr val="tx1">
                              <a:lumMod val="95000"/>
                              <a:lumOff val="5000"/>
                            </a:schemeClr>
                          </a:solidFill>
                          <a:effectLst/>
                          <a:latin typeface="+mn-lt"/>
                        </a:rPr>
                        <a:t>¿Es más o menos fácil que el proceso tradicional? ¿Por qué?</a:t>
                      </a:r>
                      <a:endParaRPr lang="es-CL" sz="150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extLst>
                  <a:ext uri="{0D108BD9-81ED-4DB2-BD59-A6C34878D82A}">
                    <a16:rowId xmlns:a16="http://schemas.microsoft.com/office/drawing/2014/main" val="168708019"/>
                  </a:ext>
                </a:extLst>
              </a:tr>
              <a:tr h="693560">
                <a:tc>
                  <a:txBody>
                    <a:bodyPr/>
                    <a:lstStyle/>
                    <a:p>
                      <a:pPr algn="ctr">
                        <a:lnSpc>
                          <a:spcPct val="107000"/>
                        </a:lnSpc>
                        <a:spcAft>
                          <a:spcPts val="1200"/>
                        </a:spcAft>
                      </a:pPr>
                      <a:r>
                        <a:rPr lang="es-CL" sz="1500">
                          <a:effectLst/>
                          <a:latin typeface="+mn-lt"/>
                        </a:rPr>
                        <a:t>Tiempo de formalización</a:t>
                      </a:r>
                      <a:endParaRPr lang="es-CL" sz="150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a:txBody>
                    <a:bodyPr/>
                    <a:lstStyle/>
                    <a:p>
                      <a:pPr algn="ctr">
                        <a:lnSpc>
                          <a:spcPct val="107000"/>
                        </a:lnSpc>
                        <a:spcAft>
                          <a:spcPts val="1200"/>
                        </a:spcAft>
                      </a:pPr>
                      <a:r>
                        <a:rPr lang="es-CL" sz="1500" dirty="0">
                          <a:solidFill>
                            <a:schemeClr val="tx1">
                              <a:lumMod val="95000"/>
                              <a:lumOff val="5000"/>
                            </a:schemeClr>
                          </a:solidFill>
                          <a:effectLst/>
                          <a:latin typeface="+mn-lt"/>
                        </a:rPr>
                        <a:t>¿Cuánto tiempo se tarda en formalizar una empresa en el portal?</a:t>
                      </a:r>
                      <a:endParaRPr lang="es-CL" sz="15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tc>
                  <a:txBody>
                    <a:bodyPr/>
                    <a:lstStyle/>
                    <a:p>
                      <a:pPr algn="ctr">
                        <a:lnSpc>
                          <a:spcPct val="107000"/>
                        </a:lnSpc>
                        <a:spcAft>
                          <a:spcPts val="1200"/>
                        </a:spcAft>
                      </a:pPr>
                      <a:r>
                        <a:rPr lang="es-CL" sz="1500">
                          <a:solidFill>
                            <a:schemeClr val="tx1">
                              <a:lumMod val="95000"/>
                              <a:lumOff val="5000"/>
                            </a:schemeClr>
                          </a:solidFill>
                          <a:effectLst/>
                          <a:latin typeface="+mn-lt"/>
                        </a:rPr>
                        <a:t>Comparen el tiempo con el proceso tradicional de formalización.</a:t>
                      </a:r>
                      <a:endParaRPr lang="es-CL" sz="150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extLst>
                  <a:ext uri="{0D108BD9-81ED-4DB2-BD59-A6C34878D82A}">
                    <a16:rowId xmlns:a16="http://schemas.microsoft.com/office/drawing/2014/main" val="3087192604"/>
                  </a:ext>
                </a:extLst>
              </a:tr>
              <a:tr h="693560">
                <a:tc>
                  <a:txBody>
                    <a:bodyPr/>
                    <a:lstStyle/>
                    <a:p>
                      <a:pPr algn="ctr">
                        <a:lnSpc>
                          <a:spcPct val="107000"/>
                        </a:lnSpc>
                        <a:spcAft>
                          <a:spcPts val="1200"/>
                        </a:spcAft>
                      </a:pPr>
                      <a:r>
                        <a:rPr lang="es-CL" sz="1500" dirty="0">
                          <a:effectLst/>
                          <a:latin typeface="+mn-lt"/>
                        </a:rPr>
                        <a:t>Costos asociados</a:t>
                      </a:r>
                      <a:endParaRPr lang="es-CL" sz="15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a:txBody>
                    <a:bodyPr/>
                    <a:lstStyle/>
                    <a:p>
                      <a:pPr algn="ctr">
                        <a:lnSpc>
                          <a:spcPct val="107000"/>
                        </a:lnSpc>
                        <a:spcAft>
                          <a:spcPts val="1200"/>
                        </a:spcAft>
                      </a:pPr>
                      <a:r>
                        <a:rPr lang="es-CL" sz="1500" dirty="0">
                          <a:solidFill>
                            <a:schemeClr val="tx1">
                              <a:lumMod val="95000"/>
                              <a:lumOff val="5000"/>
                            </a:schemeClr>
                          </a:solidFill>
                          <a:effectLst/>
                          <a:latin typeface="+mn-lt"/>
                        </a:rPr>
                        <a:t>Detallen los costos involucrados en la formalización a través del portal.</a:t>
                      </a:r>
                      <a:endParaRPr lang="es-CL" sz="15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tc>
                  <a:txBody>
                    <a:bodyPr/>
                    <a:lstStyle/>
                    <a:p>
                      <a:pPr algn="ctr">
                        <a:lnSpc>
                          <a:spcPct val="107000"/>
                        </a:lnSpc>
                        <a:spcAft>
                          <a:spcPts val="1200"/>
                        </a:spcAft>
                      </a:pPr>
                      <a:r>
                        <a:rPr lang="es-CL" sz="1500">
                          <a:solidFill>
                            <a:schemeClr val="tx1">
                              <a:lumMod val="95000"/>
                              <a:lumOff val="5000"/>
                            </a:schemeClr>
                          </a:solidFill>
                          <a:effectLst/>
                          <a:latin typeface="+mn-lt"/>
                        </a:rPr>
                        <a:t>¿Cómo se comparan estos costos con los del proceso tradicional?</a:t>
                      </a:r>
                      <a:endParaRPr lang="es-CL" sz="150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extLst>
                  <a:ext uri="{0D108BD9-81ED-4DB2-BD59-A6C34878D82A}">
                    <a16:rowId xmlns:a16="http://schemas.microsoft.com/office/drawing/2014/main" val="3280313675"/>
                  </a:ext>
                </a:extLst>
              </a:tr>
              <a:tr h="693560">
                <a:tc>
                  <a:txBody>
                    <a:bodyPr/>
                    <a:lstStyle/>
                    <a:p>
                      <a:pPr algn="ctr">
                        <a:lnSpc>
                          <a:spcPct val="107000"/>
                        </a:lnSpc>
                        <a:spcAft>
                          <a:spcPts val="1200"/>
                        </a:spcAft>
                      </a:pPr>
                      <a:r>
                        <a:rPr lang="es-CL" sz="1500" dirty="0">
                          <a:effectLst/>
                          <a:latin typeface="+mn-lt"/>
                        </a:rPr>
                        <a:t>Flexibilidad en la constitución</a:t>
                      </a:r>
                      <a:endParaRPr lang="es-CL" sz="15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a:txBody>
                    <a:bodyPr/>
                    <a:lstStyle/>
                    <a:p>
                      <a:pPr algn="ctr">
                        <a:lnSpc>
                          <a:spcPct val="107000"/>
                        </a:lnSpc>
                        <a:spcAft>
                          <a:spcPts val="1200"/>
                        </a:spcAft>
                      </a:pPr>
                      <a:r>
                        <a:rPr lang="es-CL" sz="1500" dirty="0">
                          <a:solidFill>
                            <a:schemeClr val="tx1">
                              <a:lumMod val="95000"/>
                              <a:lumOff val="5000"/>
                            </a:schemeClr>
                          </a:solidFill>
                          <a:effectLst/>
                          <a:latin typeface="+mn-lt"/>
                        </a:rPr>
                        <a:t>Describan la flexibilidad que ofrece el portal para elegir la forma de sociedad.</a:t>
                      </a:r>
                      <a:endParaRPr lang="es-CL" sz="15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tc>
                  <a:txBody>
                    <a:bodyPr/>
                    <a:lstStyle/>
                    <a:p>
                      <a:pPr algn="ctr">
                        <a:lnSpc>
                          <a:spcPct val="107000"/>
                        </a:lnSpc>
                        <a:spcAft>
                          <a:spcPts val="1200"/>
                        </a:spcAft>
                      </a:pPr>
                      <a:r>
                        <a:rPr lang="es-CL" sz="1500" dirty="0">
                          <a:solidFill>
                            <a:schemeClr val="tx1">
                              <a:lumMod val="95000"/>
                              <a:lumOff val="5000"/>
                            </a:schemeClr>
                          </a:solidFill>
                          <a:effectLst/>
                          <a:latin typeface="+mn-lt"/>
                        </a:rPr>
                        <a:t>Comparen esta flexibilidad con la del proceso tradicional.</a:t>
                      </a:r>
                      <a:endParaRPr lang="es-CL" sz="15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extLst>
                  <a:ext uri="{0D108BD9-81ED-4DB2-BD59-A6C34878D82A}">
                    <a16:rowId xmlns:a16="http://schemas.microsoft.com/office/drawing/2014/main" val="1151896748"/>
                  </a:ext>
                </a:extLst>
              </a:tr>
              <a:tr h="693560">
                <a:tc>
                  <a:txBody>
                    <a:bodyPr/>
                    <a:lstStyle/>
                    <a:p>
                      <a:pPr algn="ctr">
                        <a:lnSpc>
                          <a:spcPct val="107000"/>
                        </a:lnSpc>
                        <a:spcAft>
                          <a:spcPts val="1200"/>
                        </a:spcAft>
                      </a:pPr>
                      <a:r>
                        <a:rPr lang="es-CL" sz="1500">
                          <a:effectLst/>
                          <a:latin typeface="+mn-lt"/>
                        </a:rPr>
                        <a:t>Acceso a soporte y asistencia</a:t>
                      </a:r>
                      <a:endParaRPr lang="es-CL" sz="150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a:txBody>
                    <a:bodyPr/>
                    <a:lstStyle/>
                    <a:p>
                      <a:pPr algn="ctr">
                        <a:lnSpc>
                          <a:spcPct val="107000"/>
                        </a:lnSpc>
                        <a:spcAft>
                          <a:spcPts val="1200"/>
                        </a:spcAft>
                      </a:pPr>
                      <a:r>
                        <a:rPr lang="es-CL" sz="1500" dirty="0">
                          <a:solidFill>
                            <a:schemeClr val="tx1">
                              <a:lumMod val="95000"/>
                              <a:lumOff val="5000"/>
                            </a:schemeClr>
                          </a:solidFill>
                          <a:effectLst/>
                          <a:latin typeface="+mn-lt"/>
                        </a:rPr>
                        <a:t>¿Qué tipo de soporte o asistencia está disponible en el portal?</a:t>
                      </a:r>
                      <a:endParaRPr lang="es-CL" sz="15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tc>
                  <a:txBody>
                    <a:bodyPr/>
                    <a:lstStyle/>
                    <a:p>
                      <a:pPr algn="ctr">
                        <a:lnSpc>
                          <a:spcPct val="107000"/>
                        </a:lnSpc>
                        <a:spcAft>
                          <a:spcPts val="1200"/>
                        </a:spcAft>
                      </a:pPr>
                      <a:r>
                        <a:rPr lang="es-CL" sz="1500" dirty="0">
                          <a:solidFill>
                            <a:schemeClr val="tx1">
                              <a:lumMod val="95000"/>
                              <a:lumOff val="5000"/>
                            </a:schemeClr>
                          </a:solidFill>
                          <a:effectLst/>
                          <a:latin typeface="+mn-lt"/>
                        </a:rPr>
                        <a:t>¿Es comparable con el soporte ofrecido en el proceso tradicional?</a:t>
                      </a:r>
                      <a:endParaRPr lang="es-CL" sz="15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extLst>
                  <a:ext uri="{0D108BD9-81ED-4DB2-BD59-A6C34878D82A}">
                    <a16:rowId xmlns:a16="http://schemas.microsoft.com/office/drawing/2014/main" val="1441661894"/>
                  </a:ext>
                </a:extLst>
              </a:tr>
              <a:tr h="693560">
                <a:tc>
                  <a:txBody>
                    <a:bodyPr/>
                    <a:lstStyle/>
                    <a:p>
                      <a:pPr algn="ctr">
                        <a:lnSpc>
                          <a:spcPct val="107000"/>
                        </a:lnSpc>
                        <a:spcAft>
                          <a:spcPts val="1200"/>
                        </a:spcAft>
                      </a:pPr>
                      <a:r>
                        <a:rPr lang="es-CL" sz="1500" dirty="0">
                          <a:effectLst/>
                          <a:latin typeface="+mn-lt"/>
                        </a:rPr>
                        <a:t>Integración con otras instituciones</a:t>
                      </a:r>
                      <a:endParaRPr lang="es-CL" sz="1500" dirty="0">
                        <a:solidFill>
                          <a:srgbClr val="666666"/>
                        </a:solidFill>
                        <a:effectLst/>
                        <a:latin typeface="+mn-lt"/>
                        <a:ea typeface="Calibri" panose="020F0502020204030204" pitchFamily="34" charset="0"/>
                        <a:cs typeface="Mangal" panose="02040503050203030202" pitchFamily="18" charset="0"/>
                      </a:endParaRPr>
                    </a:p>
                  </a:txBody>
                  <a:tcPr marL="68580" marR="68580" marT="0" marB="0" anchor="ctr">
                    <a:solidFill>
                      <a:srgbClr val="E1261E"/>
                    </a:solidFill>
                  </a:tcPr>
                </a:tc>
                <a:tc>
                  <a:txBody>
                    <a:bodyPr/>
                    <a:lstStyle/>
                    <a:p>
                      <a:pPr algn="ctr">
                        <a:lnSpc>
                          <a:spcPct val="107000"/>
                        </a:lnSpc>
                        <a:spcAft>
                          <a:spcPts val="1200"/>
                        </a:spcAft>
                      </a:pPr>
                      <a:r>
                        <a:rPr lang="es-CL" sz="1500">
                          <a:solidFill>
                            <a:schemeClr val="tx1">
                              <a:lumMod val="95000"/>
                              <a:lumOff val="5000"/>
                            </a:schemeClr>
                          </a:solidFill>
                          <a:effectLst/>
                          <a:latin typeface="+mn-lt"/>
                        </a:rPr>
                        <a:t>¿Cómo se integra el portal con otras instituciones como el SII o bancos?</a:t>
                      </a:r>
                      <a:endParaRPr lang="es-CL" sz="150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tc>
                  <a:txBody>
                    <a:bodyPr/>
                    <a:lstStyle/>
                    <a:p>
                      <a:pPr algn="ctr">
                        <a:lnSpc>
                          <a:spcPct val="107000"/>
                        </a:lnSpc>
                        <a:spcAft>
                          <a:spcPts val="1200"/>
                        </a:spcAft>
                      </a:pPr>
                      <a:r>
                        <a:rPr lang="es-CL" sz="1500" dirty="0">
                          <a:solidFill>
                            <a:schemeClr val="tx1">
                              <a:lumMod val="95000"/>
                              <a:lumOff val="5000"/>
                            </a:schemeClr>
                          </a:solidFill>
                          <a:effectLst/>
                          <a:latin typeface="+mn-lt"/>
                        </a:rPr>
                        <a:t>Comparen esta integración con el proceso tradicional.</a:t>
                      </a:r>
                      <a:endParaRPr lang="es-CL" sz="1500" dirty="0">
                        <a:solidFill>
                          <a:schemeClr val="tx1">
                            <a:lumMod val="95000"/>
                            <a:lumOff val="5000"/>
                          </a:schemeClr>
                        </a:solidFill>
                        <a:effectLst/>
                        <a:latin typeface="+mn-lt"/>
                        <a:ea typeface="Calibri" panose="020F0502020204030204" pitchFamily="34" charset="0"/>
                        <a:cs typeface="Mangal" panose="02040503050203030202" pitchFamily="18" charset="0"/>
                      </a:endParaRPr>
                    </a:p>
                  </a:txBody>
                  <a:tcPr marL="68580" marR="68580" marT="0" marB="0" anchor="ctr">
                    <a:solidFill>
                      <a:srgbClr val="FADBDA"/>
                    </a:solidFill>
                  </a:tcPr>
                </a:tc>
                <a:extLst>
                  <a:ext uri="{0D108BD9-81ED-4DB2-BD59-A6C34878D82A}">
                    <a16:rowId xmlns:a16="http://schemas.microsoft.com/office/drawing/2014/main" val="4214375627"/>
                  </a:ext>
                </a:extLst>
              </a:tr>
            </a:tbl>
          </a:graphicData>
        </a:graphic>
      </p:graphicFrame>
    </p:spTree>
    <p:custDataLst>
      <p:tags r:id="rId1"/>
    </p:custDataLst>
    <p:extLst>
      <p:ext uri="{BB962C8B-B14F-4D97-AF65-F5344CB8AC3E}">
        <p14:creationId xmlns:p14="http://schemas.microsoft.com/office/powerpoint/2010/main" val="1680967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caricatura de una persona&#10;&#10;Descripción generada automáticamente con confianza media">
            <a:extLst>
              <a:ext uri="{FF2B5EF4-FFF2-40B4-BE49-F238E27FC236}">
                <a16:creationId xmlns:a16="http://schemas.microsoft.com/office/drawing/2014/main" id="{3C8D43EC-33C4-F2AA-84A9-8F0BA4A86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9309" y="501022"/>
            <a:ext cx="5833381" cy="5855955"/>
          </a:xfrm>
          <a:prstGeom prst="rect">
            <a:avLst/>
          </a:prstGeom>
        </p:spPr>
      </p:pic>
    </p:spTree>
    <p:custDataLst>
      <p:tags r:id="rId1"/>
    </p:custDataLst>
    <p:extLst>
      <p:ext uri="{BB962C8B-B14F-4D97-AF65-F5344CB8AC3E}">
        <p14:creationId xmlns:p14="http://schemas.microsoft.com/office/powerpoint/2010/main" val="911051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descr="Dibujo de ingeniería&#10;&#10;Descripción generada automáticamente">
            <a:extLst>
              <a:ext uri="{FF2B5EF4-FFF2-40B4-BE49-F238E27FC236}">
                <a16:creationId xmlns:a16="http://schemas.microsoft.com/office/drawing/2014/main" id="{36D471E1-1084-A74E-D507-AFA72EF7E5A1}"/>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3" name="Conector recto 2">
            <a:extLst>
              <a:ext uri="{FF2B5EF4-FFF2-40B4-BE49-F238E27FC236}">
                <a16:creationId xmlns:a16="http://schemas.microsoft.com/office/drawing/2014/main" id="{8DEF4D4A-6CE2-9526-221F-EF7BFA169DE0}"/>
              </a:ext>
            </a:extLst>
          </p:cNvPr>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F6B26C6D-857C-BC23-C040-EE6C9B8A01AF}"/>
              </a:ext>
            </a:extLst>
          </p:cNvPr>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B5774D2D-5284-F96D-4139-232D48F795A3}"/>
              </a:ext>
            </a:extLst>
          </p:cNvPr>
          <p:cNvSpPr txBox="1"/>
          <p:nvPr/>
        </p:nvSpPr>
        <p:spPr>
          <a:xfrm>
            <a:off x="1182792" y="1973144"/>
            <a:ext cx="9167437" cy="1692771"/>
          </a:xfrm>
          <a:prstGeom prst="rect">
            <a:avLst/>
          </a:prstGeom>
          <a:noFill/>
        </p:spPr>
        <p:txBody>
          <a:bodyPr wrap="square">
            <a:spAutoFit/>
          </a:bodyPr>
          <a:lstStyle/>
          <a:p>
            <a:r>
              <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rPr>
              <a:t>Actividad 4: </a:t>
            </a:r>
          </a:p>
          <a:p>
            <a:r>
              <a:rPr lang="es-ES" sz="3600" b="1" spc="75" dirty="0">
                <a:solidFill>
                  <a:srgbClr val="5A5A5A"/>
                </a:solidFill>
                <a:effectLst/>
                <a:latin typeface="Open Sans"/>
                <a:ea typeface="Open Sans"/>
                <a:cs typeface="Open Sans"/>
              </a:rPr>
              <a:t>Formalizar un negocio</a:t>
            </a:r>
          </a:p>
          <a:p>
            <a:r>
              <a:rPr lang="es-ES" sz="2000" spc="75" dirty="0">
                <a:solidFill>
                  <a:srgbClr val="4C4C4C"/>
                </a:solidFill>
                <a:latin typeface="Open Sans Light"/>
                <a:ea typeface="Open Sans Light"/>
                <a:cs typeface="Open Sans Light"/>
              </a:rPr>
              <a:t>Tiempo: 90 min.</a:t>
            </a:r>
            <a:endParaRPr lang="es-ES" sz="2000" spc="75" dirty="0">
              <a:solidFill>
                <a:srgbClr val="000000"/>
              </a:solidFill>
              <a:latin typeface="Open Sans Light"/>
              <a:ea typeface="Open Sans Light"/>
              <a:cs typeface="Open Sans Light"/>
            </a:endParaRPr>
          </a:p>
        </p:txBody>
      </p:sp>
    </p:spTree>
    <p:custDataLst>
      <p:tags r:id="rId1"/>
    </p:custDataLst>
    <p:extLst>
      <p:ext uri="{BB962C8B-B14F-4D97-AF65-F5344CB8AC3E}">
        <p14:creationId xmlns:p14="http://schemas.microsoft.com/office/powerpoint/2010/main" val="4142687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Imagen 1" descr="Dibujo de ingeniería&#10;&#10;Descripción generada automáticamente">
            <a:extLst>
              <a:ext uri="{FF2B5EF4-FFF2-40B4-BE49-F238E27FC236}">
                <a16:creationId xmlns:a16="http://schemas.microsoft.com/office/drawing/2014/main" id="{36D471E1-1084-A74E-D507-AFA72EF7E5A1}"/>
              </a:ext>
            </a:extLst>
          </p:cNvPr>
          <p:cNvPicPr>
            <a:picLocks noChangeAspect="1"/>
          </p:cNvPicPr>
          <p:nvPr/>
        </p:nvPicPr>
        <p:blipFill>
          <a:blip r:embed="rId4" cstate="print">
            <a:alphaModFix amt="5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3" name="Conector recto 2">
            <a:extLst>
              <a:ext uri="{FF2B5EF4-FFF2-40B4-BE49-F238E27FC236}">
                <a16:creationId xmlns:a16="http://schemas.microsoft.com/office/drawing/2014/main" id="{8DEF4D4A-6CE2-9526-221F-EF7BFA169DE0}"/>
              </a:ext>
            </a:extLst>
          </p:cNvPr>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F6B26C6D-857C-BC23-C040-EE6C9B8A01AF}"/>
              </a:ext>
            </a:extLst>
          </p:cNvPr>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B5774D2D-5284-F96D-4139-232D48F795A3}"/>
              </a:ext>
            </a:extLst>
          </p:cNvPr>
          <p:cNvSpPr txBox="1"/>
          <p:nvPr/>
        </p:nvSpPr>
        <p:spPr>
          <a:xfrm>
            <a:off x="762846" y="1982669"/>
            <a:ext cx="10666308" cy="1692771"/>
          </a:xfrm>
          <a:prstGeom prst="rect">
            <a:avLst/>
          </a:prstGeom>
          <a:noFill/>
        </p:spPr>
        <p:txBody>
          <a:bodyPr wrap="square">
            <a:spAutoFit/>
          </a:bodyPr>
          <a:lstStyle/>
          <a:p>
            <a:r>
              <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rPr>
              <a:t>Actividad 6: </a:t>
            </a:r>
          </a:p>
          <a:p>
            <a:r>
              <a:rPr lang="es-ES" sz="3600" b="1" spc="75" dirty="0">
                <a:solidFill>
                  <a:srgbClr val="5A5A5A"/>
                </a:solidFill>
                <a:effectLst/>
                <a:latin typeface="Open Sans"/>
                <a:ea typeface="Open Sans"/>
                <a:cs typeface="Open Sans"/>
              </a:rPr>
              <a:t>Sociedad para modelo de negocio</a:t>
            </a:r>
          </a:p>
          <a:p>
            <a:r>
              <a:rPr lang="es-ES" sz="2000" spc="75" dirty="0">
                <a:solidFill>
                  <a:srgbClr val="4C4C4C"/>
                </a:solidFill>
                <a:latin typeface="Open Sans Light"/>
                <a:ea typeface="Open Sans Light"/>
                <a:cs typeface="Open Sans Light"/>
              </a:rPr>
              <a:t>Tiempo: 45 min.</a:t>
            </a:r>
            <a:endParaRPr lang="es-ES" sz="2000" spc="75" dirty="0">
              <a:solidFill>
                <a:srgbClr val="000000"/>
              </a:solidFill>
              <a:latin typeface="Open Sans Light"/>
              <a:ea typeface="Open Sans Light"/>
              <a:cs typeface="Open Sans Light"/>
            </a:endParaRPr>
          </a:p>
        </p:txBody>
      </p:sp>
    </p:spTree>
    <p:custDataLst>
      <p:tags r:id="rId1"/>
    </p:custDataLst>
    <p:extLst>
      <p:ext uri="{BB962C8B-B14F-4D97-AF65-F5344CB8AC3E}">
        <p14:creationId xmlns:p14="http://schemas.microsoft.com/office/powerpoint/2010/main" val="2964551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573965" y="801621"/>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 esperado</a:t>
            </a:r>
            <a:endParaRPr lang="es-CL" sz="3600" b="1" spc="-100" dirty="0">
              <a:solidFill>
                <a:srgbClr val="4C4C4B"/>
              </a:solidFill>
            </a:endParaRPr>
          </a:p>
        </p:txBody>
      </p:sp>
      <p:pic>
        <p:nvPicPr>
          <p:cNvPr id="10" name="Imagen 9" descr="Imagen que contiene Logotipo&#10;&#10;Descripción generada automáticamente">
            <a:extLst>
              <a:ext uri="{FF2B5EF4-FFF2-40B4-BE49-F238E27FC236}">
                <a16:creationId xmlns:a16="http://schemas.microsoft.com/office/drawing/2014/main" id="{F28E523D-2A28-C63F-0268-59A1615DC9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3397" y="668421"/>
            <a:ext cx="5259741" cy="5259741"/>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573964" y="2266803"/>
            <a:ext cx="5522035" cy="2062975"/>
          </a:xfrm>
          <a:prstGeom prst="roundRect">
            <a:avLst>
              <a:gd name="adj" fmla="val 5586"/>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Determinar cuál sería la forma de sociedad idónea para su propio modelo de negocio, basado en los análisis y conocimientos adquiridos en las actividades y recursos revisados previamente.</a:t>
            </a:r>
          </a:p>
        </p:txBody>
      </p:sp>
    </p:spTree>
    <p:custDataLst>
      <p:tags r:id="rId1"/>
    </p:custDataLst>
    <p:extLst>
      <p:ext uri="{BB962C8B-B14F-4D97-AF65-F5344CB8AC3E}">
        <p14:creationId xmlns:p14="http://schemas.microsoft.com/office/powerpoint/2010/main" val="355989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441158" y="391694"/>
            <a:ext cx="11309683" cy="630942"/>
          </a:xfrm>
          <a:prstGeom prst="rect">
            <a:avLst/>
          </a:prstGeom>
          <a:noFill/>
        </p:spPr>
        <p:txBody>
          <a:bodyPr wrap="square" rtlCol="0">
            <a:spAutoFit/>
          </a:bodyPr>
          <a:lstStyle/>
          <a:p>
            <a:pPr>
              <a:lnSpc>
                <a:spcPts val="4200"/>
              </a:lnSpc>
            </a:pPr>
            <a:r>
              <a:rPr lang="es-ES" sz="3600" b="1" spc="-100" dirty="0">
                <a:solidFill>
                  <a:srgbClr val="4C4C4B"/>
                </a:solidFill>
              </a:rPr>
              <a:t>Tipos de empresas en Chile</a:t>
            </a:r>
            <a:endParaRPr lang="es-CL" sz="3600" b="1" spc="-100" dirty="0">
              <a:solidFill>
                <a:srgbClr val="4C4C4B"/>
              </a:solidFill>
            </a:endParaRPr>
          </a:p>
        </p:txBody>
      </p:sp>
      <p:graphicFrame>
        <p:nvGraphicFramePr>
          <p:cNvPr id="37" name="Tabla 36">
            <a:extLst>
              <a:ext uri="{FF2B5EF4-FFF2-40B4-BE49-F238E27FC236}">
                <a16:creationId xmlns:a16="http://schemas.microsoft.com/office/drawing/2014/main" id="{C66B8490-2666-88A0-0670-9446C5DF1568}"/>
              </a:ext>
            </a:extLst>
          </p:cNvPr>
          <p:cNvGraphicFramePr>
            <a:graphicFrameLocks noGrp="1"/>
          </p:cNvGraphicFramePr>
          <p:nvPr>
            <p:extLst>
              <p:ext uri="{D42A27DB-BD31-4B8C-83A1-F6EECF244321}">
                <p14:modId xmlns:p14="http://schemas.microsoft.com/office/powerpoint/2010/main" val="2477512629"/>
              </p:ext>
            </p:extLst>
          </p:nvPr>
        </p:nvGraphicFramePr>
        <p:xfrm>
          <a:off x="441158" y="1126590"/>
          <a:ext cx="11309684" cy="4912259"/>
        </p:xfrm>
        <a:graphic>
          <a:graphicData uri="http://schemas.openxmlformats.org/drawingml/2006/table">
            <a:tbl>
              <a:tblPr/>
              <a:tblGrid>
                <a:gridCol w="2362200">
                  <a:extLst>
                    <a:ext uri="{9D8B030D-6E8A-4147-A177-3AD203B41FA5}">
                      <a16:colId xmlns:a16="http://schemas.microsoft.com/office/drawing/2014/main" val="4076231814"/>
                    </a:ext>
                  </a:extLst>
                </a:gridCol>
                <a:gridCol w="4788569">
                  <a:extLst>
                    <a:ext uri="{9D8B030D-6E8A-4147-A177-3AD203B41FA5}">
                      <a16:colId xmlns:a16="http://schemas.microsoft.com/office/drawing/2014/main" val="3287111813"/>
                    </a:ext>
                  </a:extLst>
                </a:gridCol>
                <a:gridCol w="4158915">
                  <a:extLst>
                    <a:ext uri="{9D8B030D-6E8A-4147-A177-3AD203B41FA5}">
                      <a16:colId xmlns:a16="http://schemas.microsoft.com/office/drawing/2014/main" val="419792699"/>
                    </a:ext>
                  </a:extLst>
                </a:gridCol>
              </a:tblGrid>
              <a:tr h="456955">
                <a:tc>
                  <a:txBody>
                    <a:bodyPr/>
                    <a:lstStyle/>
                    <a:p>
                      <a:pPr algn="ctr"/>
                      <a:r>
                        <a:rPr lang="es-CL" sz="1800" b="1" dirty="0">
                          <a:solidFill>
                            <a:schemeClr val="bg1"/>
                          </a:solidFill>
                          <a:latin typeface="+mn-lt"/>
                        </a:rPr>
                        <a:t>Opción</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261E"/>
                    </a:solidFill>
                  </a:tcPr>
                </a:tc>
                <a:tc>
                  <a:txBody>
                    <a:bodyPr/>
                    <a:lstStyle/>
                    <a:p>
                      <a:pPr algn="ctr"/>
                      <a:r>
                        <a:rPr lang="es-CL" sz="1800" b="1" dirty="0">
                          <a:solidFill>
                            <a:schemeClr val="bg1"/>
                          </a:solidFill>
                          <a:latin typeface="+mn-lt"/>
                        </a:rPr>
                        <a:t>Ventajas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261E"/>
                    </a:solidFill>
                  </a:tcPr>
                </a:tc>
                <a:tc>
                  <a:txBody>
                    <a:bodyPr/>
                    <a:lstStyle/>
                    <a:p>
                      <a:pPr algn="ctr"/>
                      <a:r>
                        <a:rPr lang="es-CL" sz="1800" b="1" dirty="0">
                          <a:solidFill>
                            <a:schemeClr val="bg1"/>
                          </a:solidFill>
                          <a:latin typeface="+mn-lt"/>
                        </a:rPr>
                        <a:t>Desventajas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261E"/>
                    </a:solidFill>
                  </a:tcPr>
                </a:tc>
                <a:extLst>
                  <a:ext uri="{0D108BD9-81ED-4DB2-BD59-A6C34878D82A}">
                    <a16:rowId xmlns:a16="http://schemas.microsoft.com/office/drawing/2014/main" val="2930860786"/>
                  </a:ext>
                </a:extLst>
              </a:tr>
              <a:tr h="971028">
                <a:tc>
                  <a:txBody>
                    <a:bodyPr/>
                    <a:lstStyle/>
                    <a:p>
                      <a:pPr algn="ctr"/>
                      <a:r>
                        <a:rPr lang="es-CL" sz="1500" b="1" dirty="0">
                          <a:solidFill>
                            <a:srgbClr val="4C4C4B"/>
                          </a:solidFill>
                          <a:latin typeface="+mn-lt"/>
                        </a:rPr>
                        <a:t>Empresa Individual de Responsabilidad Limitada (EIRL)</a:t>
                      </a:r>
                      <a:endParaRPr lang="es-CL" sz="1500" dirty="0">
                        <a:solidFill>
                          <a:srgbClr val="4C4C4B"/>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ADBDA"/>
                    </a:solidFill>
                  </a:tcPr>
                </a:tc>
                <a:tc>
                  <a:txBody>
                    <a:bodyPr/>
                    <a:lstStyle/>
                    <a:p>
                      <a:pPr algn="ctr"/>
                      <a:r>
                        <a:rPr lang="es-ES" sz="1500" dirty="0">
                          <a:solidFill>
                            <a:schemeClr val="tx1"/>
                          </a:solidFill>
                          <a:latin typeface="+mn-lt"/>
                        </a:rPr>
                        <a:t>Responsabilidad limitada, administración simplificada, ideal para operaciones pequeñas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s-ES" sz="1500" dirty="0">
                          <a:solidFill>
                            <a:schemeClr val="tx1"/>
                          </a:solidFill>
                          <a:latin typeface="+mn-lt"/>
                        </a:rPr>
                        <a:t>Limitada capacidad de crecimiento, disolución automática al fallecer el propietario o titular</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712459232"/>
                  </a:ext>
                </a:extLst>
              </a:tr>
              <a:tr h="971028">
                <a:tc>
                  <a:txBody>
                    <a:bodyPr/>
                    <a:lstStyle/>
                    <a:p>
                      <a:pPr algn="ctr"/>
                      <a:r>
                        <a:rPr lang="es-CL" sz="1500" b="1" dirty="0">
                          <a:solidFill>
                            <a:srgbClr val="4C4C4B"/>
                          </a:solidFill>
                          <a:latin typeface="+mn-lt"/>
                        </a:rPr>
                        <a:t>Sociedad de Responsabilidad Limitada (SRL)</a:t>
                      </a:r>
                      <a:endParaRPr lang="es-CL" sz="1500" dirty="0">
                        <a:solidFill>
                          <a:srgbClr val="4C4C4B"/>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ADBDA"/>
                    </a:solidFill>
                  </a:tcPr>
                </a:tc>
                <a:tc>
                  <a:txBody>
                    <a:bodyPr/>
                    <a:lstStyle/>
                    <a:p>
                      <a:pPr algn="ctr"/>
                      <a:r>
                        <a:rPr lang="es-ES" sz="1500" dirty="0">
                          <a:solidFill>
                            <a:schemeClr val="tx1"/>
                          </a:solidFill>
                          <a:latin typeface="+mn-lt"/>
                        </a:rPr>
                        <a:t>Responsabilidad limitada, adecuada para empresas familiares, estabilidad en la gestión</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s-ES" sz="1500" dirty="0">
                          <a:solidFill>
                            <a:schemeClr val="tx1"/>
                          </a:solidFill>
                          <a:latin typeface="+mn-lt"/>
                        </a:rPr>
                        <a:t>Menos flexibilidad para incorporar nuevos socios, las decisiones requieren unanimidad o mayoría de socios.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21661984"/>
                  </a:ext>
                </a:extLst>
              </a:tr>
              <a:tr h="971028">
                <a:tc>
                  <a:txBody>
                    <a:bodyPr/>
                    <a:lstStyle/>
                    <a:p>
                      <a:pPr algn="ctr"/>
                      <a:r>
                        <a:rPr lang="es-CL" sz="1500" b="1" dirty="0">
                          <a:solidFill>
                            <a:srgbClr val="4C4C4B"/>
                          </a:solidFill>
                          <a:latin typeface="+mn-lt"/>
                        </a:rPr>
                        <a:t>Sociedad por Acciones (</a:t>
                      </a:r>
                      <a:r>
                        <a:rPr lang="es-CL" sz="1500" b="1" dirty="0" err="1">
                          <a:solidFill>
                            <a:srgbClr val="4C4C4B"/>
                          </a:solidFill>
                          <a:latin typeface="+mn-lt"/>
                        </a:rPr>
                        <a:t>SpA</a:t>
                      </a:r>
                      <a:r>
                        <a:rPr lang="es-CL" sz="1500" b="1" dirty="0">
                          <a:solidFill>
                            <a:srgbClr val="4C4C4B"/>
                          </a:solidFill>
                          <a:latin typeface="+mn-lt"/>
                        </a:rPr>
                        <a:t>)</a:t>
                      </a:r>
                      <a:endParaRPr lang="es-CL" sz="1500" dirty="0">
                        <a:solidFill>
                          <a:srgbClr val="4C4C4B"/>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ADBDA"/>
                    </a:solidFill>
                  </a:tcPr>
                </a:tc>
                <a:tc>
                  <a:txBody>
                    <a:bodyPr/>
                    <a:lstStyle/>
                    <a:p>
                      <a:pPr algn="ctr"/>
                      <a:r>
                        <a:rPr lang="es-ES" sz="1500" dirty="0">
                          <a:solidFill>
                            <a:schemeClr val="tx1"/>
                          </a:solidFill>
                          <a:latin typeface="+mn-lt"/>
                        </a:rPr>
                        <a:t>Flexibilidad en la incorporación de socios o inversionistas, responsabilidad limitada, estructura adaptable. Ideal para startups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s-ES" sz="1500" dirty="0">
                          <a:solidFill>
                            <a:schemeClr val="tx1"/>
                          </a:solidFill>
                          <a:latin typeface="+mn-lt"/>
                        </a:rPr>
                        <a:t>Requiere mayor complejidad administrativa y contable, lo que puede aumentar los costos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13230768"/>
                  </a:ext>
                </a:extLst>
              </a:tr>
              <a:tr h="15422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500" b="1" noProof="0" dirty="0">
                          <a:solidFill>
                            <a:srgbClr val="4C4C4B"/>
                          </a:solidFill>
                          <a:latin typeface="+mn-lt"/>
                          <a:ea typeface="Inter" pitchFamily="34" charset="-122"/>
                          <a:cs typeface="Inter" pitchFamily="34" charset="-120"/>
                        </a:rPr>
                        <a:t>Sociedad Anónima (SA)</a:t>
                      </a:r>
                      <a:endParaRPr lang="es-CL" sz="1500" b="1" noProof="0" dirty="0">
                        <a:solidFill>
                          <a:srgbClr val="4C4C4B"/>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ADBD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500" noProof="0" dirty="0">
                          <a:solidFill>
                            <a:schemeClr val="tx1"/>
                          </a:solidFill>
                          <a:latin typeface="+mn-lt"/>
                          <a:ea typeface="Inter" pitchFamily="34" charset="-122"/>
                          <a:cs typeface="Inter" pitchFamily="34" charset="-120"/>
                        </a:rPr>
                        <a:t>Ideal para empresas con proyecciones de crecimiento a gran escala, acceso a financiamiento a través de la emisión de acciones, adecuada para operar a nivel internacional y proteger propiedad intelectual.</a:t>
                      </a:r>
                      <a:endParaRPr lang="es-CL" sz="1500" noProof="0" dirty="0">
                        <a:solidFill>
                          <a:schemeClr val="tx1"/>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500" noProof="0" dirty="0">
                          <a:solidFill>
                            <a:schemeClr val="tx1"/>
                          </a:solidFill>
                          <a:latin typeface="+mn-lt"/>
                          <a:ea typeface="Inter" pitchFamily="34" charset="-122"/>
                          <a:cs typeface="Inter" pitchFamily="34" charset="-120"/>
                        </a:rPr>
                        <a:t>Requiere mayor formalidad y costos administrativos, estructura rígida en comparación con otras formas de sociedad.</a:t>
                      </a:r>
                      <a:endParaRPr lang="es-CL" sz="1500" noProof="0" dirty="0">
                        <a:solidFill>
                          <a:schemeClr val="tx1"/>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502968385"/>
                  </a:ext>
                </a:extLst>
              </a:tr>
            </a:tbl>
          </a:graphicData>
        </a:graphic>
      </p:graphicFrame>
    </p:spTree>
    <p:custDataLst>
      <p:tags r:id="rId1"/>
    </p:custDataLst>
    <p:extLst>
      <p:ext uri="{BB962C8B-B14F-4D97-AF65-F5344CB8AC3E}">
        <p14:creationId xmlns:p14="http://schemas.microsoft.com/office/powerpoint/2010/main" val="2911328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8861" y="498093"/>
            <a:ext cx="10787189" cy="630942"/>
          </a:xfrm>
          <a:prstGeom prst="rect">
            <a:avLst/>
          </a:prstGeom>
          <a:noFill/>
        </p:spPr>
        <p:txBody>
          <a:bodyPr wrap="square" rtlCol="0">
            <a:spAutoFit/>
          </a:bodyPr>
          <a:lstStyle/>
          <a:p>
            <a:pPr>
              <a:lnSpc>
                <a:spcPts val="4200"/>
              </a:lnSpc>
            </a:pPr>
            <a:r>
              <a:rPr lang="es-ES" sz="3600" b="1" spc="-100" dirty="0">
                <a:solidFill>
                  <a:srgbClr val="4C4C4B"/>
                </a:solidFill>
              </a:rPr>
              <a:t>Otras formas jurídicas:</a:t>
            </a:r>
          </a:p>
        </p:txBody>
      </p:sp>
      <p:graphicFrame>
        <p:nvGraphicFramePr>
          <p:cNvPr id="3" name="Diagrama 2">
            <a:extLst>
              <a:ext uri="{FF2B5EF4-FFF2-40B4-BE49-F238E27FC236}">
                <a16:creationId xmlns:a16="http://schemas.microsoft.com/office/drawing/2014/main" id="{9223CD67-3E3A-696D-D0A4-04D3CEAD1207}"/>
              </a:ext>
            </a:extLst>
          </p:cNvPr>
          <p:cNvGraphicFramePr/>
          <p:nvPr>
            <p:extLst>
              <p:ext uri="{D42A27DB-BD31-4B8C-83A1-F6EECF244321}">
                <p14:modId xmlns:p14="http://schemas.microsoft.com/office/powerpoint/2010/main" val="248409241"/>
              </p:ext>
            </p:extLst>
          </p:nvPr>
        </p:nvGraphicFramePr>
        <p:xfrm>
          <a:off x="1353638" y="1259057"/>
          <a:ext cx="9181011" cy="4872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062331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D7751479-99A3-6713-D1A1-67A6E32B0583}"/>
              </a:ext>
            </a:extLst>
          </p:cNvPr>
          <p:cNvSpPr txBox="1"/>
          <p:nvPr/>
        </p:nvSpPr>
        <p:spPr>
          <a:xfrm>
            <a:off x="614610" y="485231"/>
            <a:ext cx="7961906"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endParaRPr lang="es-CL" sz="3600" b="1" spc="-100" dirty="0">
              <a:solidFill>
                <a:srgbClr val="4C4C4B"/>
              </a:solidFill>
            </a:endParaRPr>
          </a:p>
        </p:txBody>
      </p:sp>
      <p:sp>
        <p:nvSpPr>
          <p:cNvPr id="7" name="Rectángulo: esquinas redondeadas 6">
            <a:extLst>
              <a:ext uri="{FF2B5EF4-FFF2-40B4-BE49-F238E27FC236}">
                <a16:creationId xmlns:a16="http://schemas.microsoft.com/office/drawing/2014/main" id="{57BBBE62-A0E9-47D2-185C-D314BA8D98E2}"/>
              </a:ext>
            </a:extLst>
          </p:cNvPr>
          <p:cNvSpPr/>
          <p:nvPr/>
        </p:nvSpPr>
        <p:spPr>
          <a:xfrm>
            <a:off x="614610" y="1311712"/>
            <a:ext cx="10173472" cy="837952"/>
          </a:xfrm>
          <a:prstGeom prst="roundRect">
            <a:avLst>
              <a:gd name="adj" fmla="val 12645"/>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1. Organizados en grupos, analicen su propio modelo de negocio y definan cuál de las formas de sociedad disponibles es la más adecuada. </a:t>
            </a:r>
          </a:p>
        </p:txBody>
      </p:sp>
      <p:sp>
        <p:nvSpPr>
          <p:cNvPr id="12" name="CuadroTexto 11">
            <a:extLst>
              <a:ext uri="{FF2B5EF4-FFF2-40B4-BE49-F238E27FC236}">
                <a16:creationId xmlns:a16="http://schemas.microsoft.com/office/drawing/2014/main" id="{FBF85399-B9BB-4556-B1D7-B963E6097545}"/>
              </a:ext>
            </a:extLst>
          </p:cNvPr>
          <p:cNvSpPr txBox="1"/>
          <p:nvPr/>
        </p:nvSpPr>
        <p:spPr>
          <a:xfrm>
            <a:off x="614610" y="2345203"/>
            <a:ext cx="8276727" cy="1754326"/>
          </a:xfrm>
          <a:prstGeom prst="rect">
            <a:avLst/>
          </a:prstGeom>
          <a:noFill/>
        </p:spPr>
        <p:txBody>
          <a:bodyPr wrap="square">
            <a:spAutoFit/>
          </a:bodyPr>
          <a:lstStyle/>
          <a:p>
            <a:pPr algn="just"/>
            <a:r>
              <a:rPr lang="es-ES" dirty="0">
                <a:solidFill>
                  <a:schemeClr val="tx1">
                    <a:lumMod val="95000"/>
                    <a:lumOff val="5000"/>
                  </a:schemeClr>
                </a:solidFill>
              </a:rPr>
              <a:t>Para tomar una decisión deben considerar los siguientes </a:t>
            </a:r>
            <a:r>
              <a:rPr lang="es-ES" b="1" dirty="0">
                <a:solidFill>
                  <a:schemeClr val="tx1">
                    <a:lumMod val="95000"/>
                    <a:lumOff val="5000"/>
                  </a:schemeClr>
                </a:solidFill>
              </a:rPr>
              <a:t>factores</a:t>
            </a:r>
            <a:r>
              <a:rPr lang="es-ES" dirty="0">
                <a:solidFill>
                  <a:schemeClr val="tx1">
                    <a:lumMod val="95000"/>
                    <a:lumOff val="5000"/>
                  </a:schemeClr>
                </a:solidFill>
              </a:rPr>
              <a:t>:</a:t>
            </a:r>
          </a:p>
          <a:p>
            <a:pPr algn="just"/>
            <a:endParaRPr lang="es-ES" dirty="0">
              <a:solidFill>
                <a:schemeClr val="tx1">
                  <a:lumMod val="95000"/>
                  <a:lumOff val="5000"/>
                </a:schemeClr>
              </a:solidFill>
            </a:endParaRPr>
          </a:p>
          <a:p>
            <a:pPr marL="285750" indent="-285750" algn="just">
              <a:buFont typeface="Arial" panose="020B0604020202020204" pitchFamily="34" charset="0"/>
              <a:buChar char="•"/>
            </a:pPr>
            <a:r>
              <a:rPr lang="es-ES" dirty="0">
                <a:solidFill>
                  <a:schemeClr val="tx1">
                    <a:lumMod val="95000"/>
                    <a:lumOff val="5000"/>
                  </a:schemeClr>
                </a:solidFill>
              </a:rPr>
              <a:t>Número de socios.</a:t>
            </a:r>
          </a:p>
          <a:p>
            <a:pPr marL="285750" indent="-285750" algn="just">
              <a:buFont typeface="Arial" panose="020B0604020202020204" pitchFamily="34" charset="0"/>
              <a:buChar char="•"/>
            </a:pPr>
            <a:r>
              <a:rPr lang="es-ES" dirty="0">
                <a:solidFill>
                  <a:schemeClr val="tx1">
                    <a:lumMod val="95000"/>
                    <a:lumOff val="5000"/>
                  </a:schemeClr>
                </a:solidFill>
              </a:rPr>
              <a:t>Necesidad de flexibilidad en la estructura.</a:t>
            </a:r>
          </a:p>
          <a:p>
            <a:pPr marL="285750" indent="-285750" algn="just">
              <a:buFont typeface="Arial" panose="020B0604020202020204" pitchFamily="34" charset="0"/>
              <a:buChar char="•"/>
            </a:pPr>
            <a:r>
              <a:rPr lang="es-ES" dirty="0">
                <a:solidFill>
                  <a:schemeClr val="tx1">
                    <a:lumMod val="95000"/>
                    <a:lumOff val="5000"/>
                  </a:schemeClr>
                </a:solidFill>
              </a:rPr>
              <a:t>Proyección de crecimiento.</a:t>
            </a:r>
          </a:p>
          <a:p>
            <a:pPr marL="285750" indent="-285750" algn="just">
              <a:buFont typeface="Arial" panose="020B0604020202020204" pitchFamily="34" charset="0"/>
              <a:buChar char="•"/>
            </a:pPr>
            <a:r>
              <a:rPr lang="es-ES" dirty="0">
                <a:solidFill>
                  <a:schemeClr val="tx1">
                    <a:lumMod val="95000"/>
                    <a:lumOff val="5000"/>
                  </a:schemeClr>
                </a:solidFill>
              </a:rPr>
              <a:t>Importancia de proteger su patrimonio personal.</a:t>
            </a:r>
          </a:p>
        </p:txBody>
      </p:sp>
      <p:sp>
        <p:nvSpPr>
          <p:cNvPr id="3" name="Rectángulo: esquinas redondeadas 2">
            <a:extLst>
              <a:ext uri="{FF2B5EF4-FFF2-40B4-BE49-F238E27FC236}">
                <a16:creationId xmlns:a16="http://schemas.microsoft.com/office/drawing/2014/main" id="{2AE2556E-5CB5-F8AE-9DA2-9CB4A41EEFCA}"/>
              </a:ext>
            </a:extLst>
          </p:cNvPr>
          <p:cNvSpPr/>
          <p:nvPr/>
        </p:nvSpPr>
        <p:spPr>
          <a:xfrm>
            <a:off x="704346" y="4416105"/>
            <a:ext cx="10083735" cy="759000"/>
          </a:xfrm>
          <a:prstGeom prst="roundRect">
            <a:avLst>
              <a:gd name="adj" fmla="val 5373"/>
            </a:avLst>
          </a:prstGeom>
          <a:solidFill>
            <a:srgbClr val="FADBDA"/>
          </a:solidFill>
          <a:ln>
            <a:solidFill>
              <a:srgbClr val="FADB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dirty="0">
                <a:solidFill>
                  <a:schemeClr val="tx1">
                    <a:lumMod val="95000"/>
                    <a:lumOff val="5000"/>
                  </a:schemeClr>
                </a:solidFill>
              </a:rPr>
              <a:t>Finalmente, cada grupo deberá exponer cuál fue su decisión, justificando su elección en base al análisis realizado.</a:t>
            </a:r>
          </a:p>
        </p:txBody>
      </p:sp>
    </p:spTree>
    <p:custDataLst>
      <p:tags r:id="rId1"/>
    </p:custDataLst>
    <p:extLst>
      <p:ext uri="{BB962C8B-B14F-4D97-AF65-F5344CB8AC3E}">
        <p14:creationId xmlns:p14="http://schemas.microsoft.com/office/powerpoint/2010/main" val="319190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caricatura de una persona&#10;&#10;Descripción generada automáticamente con confianza media">
            <a:extLst>
              <a:ext uri="{FF2B5EF4-FFF2-40B4-BE49-F238E27FC236}">
                <a16:creationId xmlns:a16="http://schemas.microsoft.com/office/drawing/2014/main" id="{3C8D43EC-33C4-F2AA-84A9-8F0BA4A86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1672" y="352813"/>
            <a:ext cx="6128656" cy="6152373"/>
          </a:xfrm>
          <a:prstGeom prst="rect">
            <a:avLst/>
          </a:prstGeom>
        </p:spPr>
      </p:pic>
    </p:spTree>
    <p:custDataLst>
      <p:tags r:id="rId1"/>
    </p:custDataLst>
    <p:extLst>
      <p:ext uri="{BB962C8B-B14F-4D97-AF65-F5344CB8AC3E}">
        <p14:creationId xmlns:p14="http://schemas.microsoft.com/office/powerpoint/2010/main" val="3425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573965" y="801621"/>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 esperado</a:t>
            </a:r>
            <a:endParaRPr lang="es-CL" sz="3600" b="1" spc="-100" dirty="0">
              <a:solidFill>
                <a:srgbClr val="4C4C4B"/>
              </a:solidFill>
            </a:endParaRPr>
          </a:p>
        </p:txBody>
      </p:sp>
      <p:pic>
        <p:nvPicPr>
          <p:cNvPr id="10" name="Imagen 9" descr="Imagen que contiene Logotipo&#10;&#10;Descripción generada automáticamente">
            <a:extLst>
              <a:ext uri="{FF2B5EF4-FFF2-40B4-BE49-F238E27FC236}">
                <a16:creationId xmlns:a16="http://schemas.microsoft.com/office/drawing/2014/main" id="{F28E523D-2A28-C63F-0268-59A1615DC9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3397" y="668421"/>
            <a:ext cx="5259741" cy="5259741"/>
          </a:xfrm>
          <a:prstGeom prst="rect">
            <a:avLst/>
          </a:prstGeom>
        </p:spPr>
      </p:pic>
      <p:sp>
        <p:nvSpPr>
          <p:cNvPr id="11" name="Rectángulo: esquinas redondeadas 10">
            <a:extLst>
              <a:ext uri="{FF2B5EF4-FFF2-40B4-BE49-F238E27FC236}">
                <a16:creationId xmlns:a16="http://schemas.microsoft.com/office/drawing/2014/main" id="{928FB8CC-959C-E7E1-EE7A-39ABFAFD6C55}"/>
              </a:ext>
            </a:extLst>
          </p:cNvPr>
          <p:cNvSpPr/>
          <p:nvPr/>
        </p:nvSpPr>
        <p:spPr>
          <a:xfrm>
            <a:off x="650686" y="2266803"/>
            <a:ext cx="5259740" cy="2062975"/>
          </a:xfrm>
          <a:prstGeom prst="roundRect">
            <a:avLst>
              <a:gd name="adj" fmla="val 8356"/>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Organizados en equipos, analicen el proceso de formalización de un negocio en Chile y determinen cuál es la forma de sociedad más adecuada para los casos de negocios presentados</a:t>
            </a:r>
            <a:r>
              <a:rPr lang="es-ES" dirty="0">
                <a:solidFill>
                  <a:schemeClr val="bg1"/>
                </a:solidFill>
                <a:latin typeface="+mj-lt"/>
              </a:rPr>
              <a:t>. </a:t>
            </a:r>
          </a:p>
        </p:txBody>
      </p:sp>
    </p:spTree>
    <p:custDataLst>
      <p:tags r:id="rId1"/>
    </p:custDataLst>
    <p:extLst>
      <p:ext uri="{BB962C8B-B14F-4D97-AF65-F5344CB8AC3E}">
        <p14:creationId xmlns:p14="http://schemas.microsoft.com/office/powerpoint/2010/main" val="25331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655081" y="649386"/>
            <a:ext cx="8654971" cy="630942"/>
          </a:xfrm>
          <a:prstGeom prst="rect">
            <a:avLst/>
          </a:prstGeom>
          <a:noFill/>
        </p:spPr>
        <p:txBody>
          <a:bodyPr wrap="square" rtlCol="0">
            <a:spAutoFit/>
          </a:bodyPr>
          <a:lstStyle/>
          <a:p>
            <a:pPr>
              <a:lnSpc>
                <a:spcPts val="4200"/>
              </a:lnSpc>
            </a:pPr>
            <a:r>
              <a:rPr lang="es-ES" sz="3600" b="1" spc="-100" dirty="0">
                <a:solidFill>
                  <a:srgbClr val="4C4C4B"/>
                </a:solidFill>
              </a:rPr>
              <a:t>Creación de una empresa en Chile</a:t>
            </a:r>
          </a:p>
        </p:txBody>
      </p:sp>
      <p:sp>
        <p:nvSpPr>
          <p:cNvPr id="11" name="CuadroTexto 10">
            <a:extLst>
              <a:ext uri="{FF2B5EF4-FFF2-40B4-BE49-F238E27FC236}">
                <a16:creationId xmlns:a16="http://schemas.microsoft.com/office/drawing/2014/main" id="{2FB2D438-5E36-9E26-1AD7-2851ACE4A755}"/>
              </a:ext>
            </a:extLst>
          </p:cNvPr>
          <p:cNvSpPr txBox="1"/>
          <p:nvPr/>
        </p:nvSpPr>
        <p:spPr>
          <a:xfrm>
            <a:off x="1407695" y="1529404"/>
            <a:ext cx="9962144" cy="923330"/>
          </a:xfrm>
          <a:prstGeom prst="rect">
            <a:avLst/>
          </a:prstGeom>
          <a:noFill/>
        </p:spPr>
        <p:txBody>
          <a:bodyPr wrap="square">
            <a:spAutoFit/>
          </a:bodyPr>
          <a:lstStyle/>
          <a:p>
            <a:pPr algn="just"/>
            <a:r>
              <a:rPr lang="es-ES" b="1" dirty="0">
                <a:solidFill>
                  <a:schemeClr val="bg2">
                    <a:lumMod val="50000"/>
                  </a:schemeClr>
                </a:solidFill>
              </a:rPr>
              <a:t>Formalización de los negocios: </a:t>
            </a:r>
            <a:r>
              <a:rPr lang="es-ES" dirty="0">
                <a:solidFill>
                  <a:schemeClr val="bg2">
                    <a:lumMod val="50000"/>
                  </a:schemeClr>
                </a:solidFill>
              </a:rPr>
              <a:t>Conjunto de trámites necesarios para constituir un emprendimiento como entidad legal, cumpliendo con normativas laborales, sanitarias, municipales y tributarias​.</a:t>
            </a:r>
            <a:endParaRPr lang="es-ES" sz="1200" dirty="0">
              <a:solidFill>
                <a:schemeClr val="bg2">
                  <a:lumMod val="50000"/>
                </a:schemeClr>
              </a:solidFill>
            </a:endParaRPr>
          </a:p>
        </p:txBody>
      </p:sp>
      <p:sp>
        <p:nvSpPr>
          <p:cNvPr id="14" name="Shape 5">
            <a:extLst>
              <a:ext uri="{FF2B5EF4-FFF2-40B4-BE49-F238E27FC236}">
                <a16:creationId xmlns:a16="http://schemas.microsoft.com/office/drawing/2014/main" id="{B5973F51-A16D-C653-BB8E-5976CB1E80A5}"/>
              </a:ext>
            </a:extLst>
          </p:cNvPr>
          <p:cNvSpPr/>
          <p:nvPr/>
        </p:nvSpPr>
        <p:spPr>
          <a:xfrm>
            <a:off x="732053" y="1591937"/>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1</a:t>
            </a:r>
            <a:endParaRPr lang="es-CL" b="1" dirty="0">
              <a:solidFill>
                <a:srgbClr val="4C4C4B"/>
              </a:solidFill>
              <a:latin typeface="+mj-lt"/>
            </a:endParaRPr>
          </a:p>
        </p:txBody>
      </p:sp>
      <p:sp>
        <p:nvSpPr>
          <p:cNvPr id="18" name="Shape 5">
            <a:extLst>
              <a:ext uri="{FF2B5EF4-FFF2-40B4-BE49-F238E27FC236}">
                <a16:creationId xmlns:a16="http://schemas.microsoft.com/office/drawing/2014/main" id="{9E2FAAAC-21B2-F352-BEC9-79731E34D241}"/>
              </a:ext>
            </a:extLst>
          </p:cNvPr>
          <p:cNvSpPr/>
          <p:nvPr/>
        </p:nvSpPr>
        <p:spPr>
          <a:xfrm>
            <a:off x="732053" y="3472443"/>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2</a:t>
            </a:r>
            <a:endParaRPr lang="es-CL" b="1" dirty="0">
              <a:solidFill>
                <a:srgbClr val="4C4C4B"/>
              </a:solidFill>
              <a:latin typeface="+mj-lt"/>
            </a:endParaRPr>
          </a:p>
        </p:txBody>
      </p:sp>
      <p:sp>
        <p:nvSpPr>
          <p:cNvPr id="19" name="Shape 5">
            <a:extLst>
              <a:ext uri="{FF2B5EF4-FFF2-40B4-BE49-F238E27FC236}">
                <a16:creationId xmlns:a16="http://schemas.microsoft.com/office/drawing/2014/main" id="{94CA819C-F22E-9D49-EA64-643FE591E40D}"/>
              </a:ext>
            </a:extLst>
          </p:cNvPr>
          <p:cNvSpPr/>
          <p:nvPr/>
        </p:nvSpPr>
        <p:spPr>
          <a:xfrm>
            <a:off x="732053" y="4600354"/>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3</a:t>
            </a:r>
            <a:endParaRPr lang="es-CL" b="1" dirty="0">
              <a:solidFill>
                <a:srgbClr val="4C4C4B"/>
              </a:solidFill>
              <a:latin typeface="+mj-lt"/>
            </a:endParaRPr>
          </a:p>
        </p:txBody>
      </p:sp>
      <p:sp>
        <p:nvSpPr>
          <p:cNvPr id="2" name="CuadroTexto 1">
            <a:extLst>
              <a:ext uri="{FF2B5EF4-FFF2-40B4-BE49-F238E27FC236}">
                <a16:creationId xmlns:a16="http://schemas.microsoft.com/office/drawing/2014/main" id="{8FAFD1C5-59CF-322D-1323-661E43F77CD5}"/>
              </a:ext>
            </a:extLst>
          </p:cNvPr>
          <p:cNvSpPr txBox="1"/>
          <p:nvPr/>
        </p:nvSpPr>
        <p:spPr>
          <a:xfrm>
            <a:off x="1407694" y="2447183"/>
            <a:ext cx="9962145" cy="646331"/>
          </a:xfrm>
          <a:prstGeom prst="rect">
            <a:avLst/>
          </a:prstGeom>
          <a:noFill/>
        </p:spPr>
        <p:txBody>
          <a:bodyPr wrap="square">
            <a:spAutoFit/>
          </a:bodyPr>
          <a:lstStyle/>
          <a:p>
            <a:pPr algn="just"/>
            <a:r>
              <a:rPr lang="es-ES" b="1" dirty="0">
                <a:solidFill>
                  <a:schemeClr val="bg2">
                    <a:lumMod val="50000"/>
                  </a:schemeClr>
                </a:solidFill>
              </a:rPr>
              <a:t>Beneficios: </a:t>
            </a:r>
            <a:r>
              <a:rPr lang="es-ES" dirty="0">
                <a:solidFill>
                  <a:schemeClr val="bg2">
                    <a:lumMod val="50000"/>
                  </a:schemeClr>
                </a:solidFill>
              </a:rPr>
              <a:t>Mejor organización, credibilidad en el mercado, acceso a financiamiento público y privado y seguridad para trabajadores y emprendedores​.</a:t>
            </a:r>
            <a:endParaRPr lang="es-ES" sz="1200" dirty="0">
              <a:solidFill>
                <a:schemeClr val="bg2">
                  <a:lumMod val="50000"/>
                </a:schemeClr>
              </a:solidFill>
            </a:endParaRPr>
          </a:p>
        </p:txBody>
      </p:sp>
      <p:sp>
        <p:nvSpPr>
          <p:cNvPr id="3" name="CuadroTexto 2">
            <a:extLst>
              <a:ext uri="{FF2B5EF4-FFF2-40B4-BE49-F238E27FC236}">
                <a16:creationId xmlns:a16="http://schemas.microsoft.com/office/drawing/2014/main" id="{66E94A03-08EF-A867-7918-218E694158D4}"/>
              </a:ext>
            </a:extLst>
          </p:cNvPr>
          <p:cNvSpPr txBox="1"/>
          <p:nvPr/>
        </p:nvSpPr>
        <p:spPr>
          <a:xfrm>
            <a:off x="1407695" y="4558469"/>
            <a:ext cx="9962146" cy="923330"/>
          </a:xfrm>
          <a:prstGeom prst="rect">
            <a:avLst/>
          </a:prstGeom>
          <a:noFill/>
        </p:spPr>
        <p:txBody>
          <a:bodyPr wrap="square">
            <a:spAutoFit/>
          </a:bodyPr>
          <a:lstStyle/>
          <a:p>
            <a:pPr algn="just"/>
            <a:r>
              <a:rPr lang="es-ES" b="1" dirty="0">
                <a:solidFill>
                  <a:schemeClr val="bg2">
                    <a:lumMod val="50000"/>
                  </a:schemeClr>
                </a:solidFill>
              </a:rPr>
              <a:t>Constitución de una sociedad: </a:t>
            </a:r>
            <a:r>
              <a:rPr lang="es-ES" dirty="0">
                <a:solidFill>
                  <a:schemeClr val="bg2">
                    <a:lumMod val="50000"/>
                  </a:schemeClr>
                </a:solidFill>
              </a:rPr>
              <a:t>Paso crucial cuando un negocio comienza a generar ingresos y relaciones comerciales. Limita la responsabilidad de los socios y formaliza aspectos fundamentales como la administración y la propiedad intelectual​.</a:t>
            </a:r>
            <a:endParaRPr lang="es-ES" sz="1200" dirty="0">
              <a:solidFill>
                <a:schemeClr val="bg2">
                  <a:lumMod val="50000"/>
                </a:schemeClr>
              </a:solidFill>
            </a:endParaRPr>
          </a:p>
        </p:txBody>
      </p:sp>
      <p:sp>
        <p:nvSpPr>
          <p:cNvPr id="6" name="CuadroTexto 5">
            <a:extLst>
              <a:ext uri="{FF2B5EF4-FFF2-40B4-BE49-F238E27FC236}">
                <a16:creationId xmlns:a16="http://schemas.microsoft.com/office/drawing/2014/main" id="{5693732A-83DA-D647-DA5C-13AAE2F770AD}"/>
              </a:ext>
            </a:extLst>
          </p:cNvPr>
          <p:cNvSpPr txBox="1"/>
          <p:nvPr/>
        </p:nvSpPr>
        <p:spPr>
          <a:xfrm>
            <a:off x="1407694" y="3417924"/>
            <a:ext cx="9962145" cy="923330"/>
          </a:xfrm>
          <a:prstGeom prst="rect">
            <a:avLst/>
          </a:prstGeom>
          <a:noFill/>
        </p:spPr>
        <p:txBody>
          <a:bodyPr wrap="square">
            <a:spAutoFit/>
          </a:bodyPr>
          <a:lstStyle/>
          <a:p>
            <a:pPr algn="just"/>
            <a:r>
              <a:rPr lang="es-ES" b="1" dirty="0">
                <a:solidFill>
                  <a:schemeClr val="bg2">
                    <a:lumMod val="50000"/>
                  </a:schemeClr>
                </a:solidFill>
              </a:rPr>
              <a:t>Inicio de actividades: </a:t>
            </a:r>
            <a:r>
              <a:rPr lang="es-ES" dirty="0">
                <a:solidFill>
                  <a:schemeClr val="bg2">
                    <a:lumMod val="50000"/>
                  </a:schemeClr>
                </a:solidFill>
              </a:rPr>
              <a:t>Trámite obligatorio ante el Servicio de Impuestos Internos (SII), que permite a la empresa operar formalmente, emitir facturas y cumplir con sus obligaciones fiscales​.</a:t>
            </a:r>
            <a:endParaRPr lang="es-ES" sz="1200" dirty="0">
              <a:solidFill>
                <a:schemeClr val="bg2">
                  <a:lumMod val="50000"/>
                </a:schemeClr>
              </a:solidFill>
            </a:endParaRPr>
          </a:p>
        </p:txBody>
      </p:sp>
    </p:spTree>
    <p:custDataLst>
      <p:tags r:id="rId1"/>
    </p:custDataLst>
    <p:extLst>
      <p:ext uri="{BB962C8B-B14F-4D97-AF65-F5344CB8AC3E}">
        <p14:creationId xmlns:p14="http://schemas.microsoft.com/office/powerpoint/2010/main" val="827216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7D422B51-2D8F-826A-2D4D-CEEF46746DD0}"/>
              </a:ext>
            </a:extLst>
          </p:cNvPr>
          <p:cNvSpPr txBox="1"/>
          <p:nvPr/>
        </p:nvSpPr>
        <p:spPr>
          <a:xfrm>
            <a:off x="441158" y="476599"/>
            <a:ext cx="11309683" cy="630942"/>
          </a:xfrm>
          <a:prstGeom prst="rect">
            <a:avLst/>
          </a:prstGeom>
          <a:noFill/>
        </p:spPr>
        <p:txBody>
          <a:bodyPr wrap="square" rtlCol="0">
            <a:spAutoFit/>
          </a:bodyPr>
          <a:lstStyle/>
          <a:p>
            <a:pPr>
              <a:lnSpc>
                <a:spcPts val="4200"/>
              </a:lnSpc>
            </a:pPr>
            <a:r>
              <a:rPr lang="es-ES" sz="3600" b="1" spc="-100" dirty="0">
                <a:solidFill>
                  <a:srgbClr val="4C4C4B"/>
                </a:solidFill>
              </a:rPr>
              <a:t>Tipos de empresas en Chile</a:t>
            </a:r>
            <a:endParaRPr lang="es-CL" sz="3600" b="1" spc="-100" dirty="0">
              <a:solidFill>
                <a:srgbClr val="4C4C4B"/>
              </a:solidFill>
            </a:endParaRPr>
          </a:p>
        </p:txBody>
      </p:sp>
      <p:graphicFrame>
        <p:nvGraphicFramePr>
          <p:cNvPr id="37" name="Tabla 36">
            <a:extLst>
              <a:ext uri="{FF2B5EF4-FFF2-40B4-BE49-F238E27FC236}">
                <a16:creationId xmlns:a16="http://schemas.microsoft.com/office/drawing/2014/main" id="{C66B8490-2666-88A0-0670-9446C5DF1568}"/>
              </a:ext>
            </a:extLst>
          </p:cNvPr>
          <p:cNvGraphicFramePr>
            <a:graphicFrameLocks noGrp="1"/>
          </p:cNvGraphicFramePr>
          <p:nvPr>
            <p:extLst>
              <p:ext uri="{D42A27DB-BD31-4B8C-83A1-F6EECF244321}">
                <p14:modId xmlns:p14="http://schemas.microsoft.com/office/powerpoint/2010/main" val="97248170"/>
              </p:ext>
            </p:extLst>
          </p:nvPr>
        </p:nvGraphicFramePr>
        <p:xfrm>
          <a:off x="441158" y="1107541"/>
          <a:ext cx="11309684" cy="5394960"/>
        </p:xfrm>
        <a:graphic>
          <a:graphicData uri="http://schemas.openxmlformats.org/drawingml/2006/table">
            <a:tbl>
              <a:tblPr/>
              <a:tblGrid>
                <a:gridCol w="2362200">
                  <a:extLst>
                    <a:ext uri="{9D8B030D-6E8A-4147-A177-3AD203B41FA5}">
                      <a16:colId xmlns:a16="http://schemas.microsoft.com/office/drawing/2014/main" val="4076231814"/>
                    </a:ext>
                  </a:extLst>
                </a:gridCol>
                <a:gridCol w="4788569">
                  <a:extLst>
                    <a:ext uri="{9D8B030D-6E8A-4147-A177-3AD203B41FA5}">
                      <a16:colId xmlns:a16="http://schemas.microsoft.com/office/drawing/2014/main" val="3287111813"/>
                    </a:ext>
                  </a:extLst>
                </a:gridCol>
                <a:gridCol w="4158915">
                  <a:extLst>
                    <a:ext uri="{9D8B030D-6E8A-4147-A177-3AD203B41FA5}">
                      <a16:colId xmlns:a16="http://schemas.microsoft.com/office/drawing/2014/main" val="419792699"/>
                    </a:ext>
                  </a:extLst>
                </a:gridCol>
              </a:tblGrid>
              <a:tr h="0">
                <a:tc>
                  <a:txBody>
                    <a:bodyPr/>
                    <a:lstStyle/>
                    <a:p>
                      <a:pPr algn="ctr"/>
                      <a:r>
                        <a:rPr lang="es-CL" sz="1800" b="1" dirty="0">
                          <a:solidFill>
                            <a:schemeClr val="bg1"/>
                          </a:solidFill>
                          <a:latin typeface="+mj-lt"/>
                        </a:rPr>
                        <a:t>Opción</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261E"/>
                    </a:solidFill>
                  </a:tcPr>
                </a:tc>
                <a:tc>
                  <a:txBody>
                    <a:bodyPr/>
                    <a:lstStyle/>
                    <a:p>
                      <a:pPr algn="ctr"/>
                      <a:r>
                        <a:rPr lang="es-CL" sz="1800" b="1" dirty="0">
                          <a:solidFill>
                            <a:schemeClr val="bg1"/>
                          </a:solidFill>
                          <a:latin typeface="+mj-lt"/>
                        </a:rPr>
                        <a:t>Ventajas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261E"/>
                    </a:solidFill>
                  </a:tcPr>
                </a:tc>
                <a:tc>
                  <a:txBody>
                    <a:bodyPr/>
                    <a:lstStyle/>
                    <a:p>
                      <a:pPr algn="ctr"/>
                      <a:r>
                        <a:rPr lang="es-CL" sz="1800" b="1" dirty="0">
                          <a:solidFill>
                            <a:schemeClr val="bg1"/>
                          </a:solidFill>
                          <a:latin typeface="+mj-lt"/>
                        </a:rPr>
                        <a:t>Desventajas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E1261E"/>
                    </a:solidFill>
                  </a:tcPr>
                </a:tc>
                <a:extLst>
                  <a:ext uri="{0D108BD9-81ED-4DB2-BD59-A6C34878D82A}">
                    <a16:rowId xmlns:a16="http://schemas.microsoft.com/office/drawing/2014/main" val="2930860786"/>
                  </a:ext>
                </a:extLst>
              </a:tr>
              <a:tr h="0">
                <a:tc>
                  <a:txBody>
                    <a:bodyPr/>
                    <a:lstStyle/>
                    <a:p>
                      <a:pPr algn="ctr"/>
                      <a:r>
                        <a:rPr lang="es-CL" sz="1800" b="1" dirty="0">
                          <a:solidFill>
                            <a:schemeClr val="tx1">
                              <a:lumMod val="95000"/>
                              <a:lumOff val="5000"/>
                            </a:schemeClr>
                          </a:solidFill>
                          <a:latin typeface="+mn-lt"/>
                        </a:rPr>
                        <a:t>Empresa Individual de Responsabilidad Limitada (EIRL)</a:t>
                      </a:r>
                      <a:endParaRPr lang="es-CL" sz="1800" dirty="0">
                        <a:solidFill>
                          <a:schemeClr val="tx1">
                            <a:lumMod val="95000"/>
                            <a:lumOff val="5000"/>
                          </a:schemeClr>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lang="es-ES" sz="1800" dirty="0">
                          <a:solidFill>
                            <a:schemeClr val="tx1">
                              <a:lumMod val="95000"/>
                              <a:lumOff val="5000"/>
                            </a:schemeClr>
                          </a:solidFill>
                          <a:latin typeface="+mn-lt"/>
                        </a:rPr>
                        <a:t>Responsabilidad limitada, administración simplificada, ideal para operaciones pequeñas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s-ES" sz="1800" dirty="0">
                          <a:solidFill>
                            <a:schemeClr val="tx1">
                              <a:lumMod val="95000"/>
                              <a:lumOff val="5000"/>
                            </a:schemeClr>
                          </a:solidFill>
                          <a:latin typeface="+mn-lt"/>
                        </a:rPr>
                        <a:t>Limitada capacidad de crecimiento, disolución automática al fallecer el propietario o titular</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712459232"/>
                  </a:ext>
                </a:extLst>
              </a:tr>
              <a:tr h="0">
                <a:tc>
                  <a:txBody>
                    <a:bodyPr/>
                    <a:lstStyle/>
                    <a:p>
                      <a:pPr algn="ctr"/>
                      <a:r>
                        <a:rPr lang="es-CL" sz="1800" b="1" dirty="0">
                          <a:solidFill>
                            <a:schemeClr val="tx1">
                              <a:lumMod val="95000"/>
                              <a:lumOff val="5000"/>
                            </a:schemeClr>
                          </a:solidFill>
                          <a:latin typeface="+mn-lt"/>
                        </a:rPr>
                        <a:t>Sociedad de Responsabilidad Limitada (SRL)</a:t>
                      </a:r>
                      <a:endParaRPr lang="es-CL" sz="1800" dirty="0">
                        <a:solidFill>
                          <a:schemeClr val="tx1">
                            <a:lumMod val="95000"/>
                            <a:lumOff val="5000"/>
                          </a:schemeClr>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lang="es-ES" sz="1800" dirty="0">
                          <a:solidFill>
                            <a:schemeClr val="tx1">
                              <a:lumMod val="95000"/>
                              <a:lumOff val="5000"/>
                            </a:schemeClr>
                          </a:solidFill>
                          <a:latin typeface="+mn-lt"/>
                        </a:rPr>
                        <a:t>Responsabilidad limitada, adecuada para empresas familiares, estabilidad en la gestión</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s-ES" sz="1800" dirty="0">
                          <a:solidFill>
                            <a:schemeClr val="tx1">
                              <a:lumMod val="95000"/>
                              <a:lumOff val="5000"/>
                            </a:schemeClr>
                          </a:solidFill>
                          <a:latin typeface="+mn-lt"/>
                        </a:rPr>
                        <a:t>Menos flexibilidad para incorporar nuevos socios, las decisiones requieren unanimidad o mayoría de socios.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421661984"/>
                  </a:ext>
                </a:extLst>
              </a:tr>
              <a:tr h="0">
                <a:tc>
                  <a:txBody>
                    <a:bodyPr/>
                    <a:lstStyle/>
                    <a:p>
                      <a:pPr algn="ctr"/>
                      <a:r>
                        <a:rPr lang="es-CL" sz="1800" b="1" dirty="0">
                          <a:solidFill>
                            <a:schemeClr val="tx1">
                              <a:lumMod val="95000"/>
                              <a:lumOff val="5000"/>
                            </a:schemeClr>
                          </a:solidFill>
                          <a:latin typeface="+mn-lt"/>
                        </a:rPr>
                        <a:t>Sociedad por Acciones (</a:t>
                      </a:r>
                      <a:r>
                        <a:rPr lang="es-CL" sz="1800" b="1" dirty="0" err="1">
                          <a:solidFill>
                            <a:schemeClr val="tx1">
                              <a:lumMod val="95000"/>
                              <a:lumOff val="5000"/>
                            </a:schemeClr>
                          </a:solidFill>
                          <a:latin typeface="+mn-lt"/>
                        </a:rPr>
                        <a:t>SpA</a:t>
                      </a:r>
                      <a:r>
                        <a:rPr lang="es-CL" sz="1800" b="1" dirty="0">
                          <a:solidFill>
                            <a:schemeClr val="tx1">
                              <a:lumMod val="95000"/>
                              <a:lumOff val="5000"/>
                            </a:schemeClr>
                          </a:solidFill>
                          <a:latin typeface="+mn-lt"/>
                        </a:rPr>
                        <a:t>)</a:t>
                      </a:r>
                      <a:endParaRPr lang="es-CL" sz="1800" dirty="0">
                        <a:solidFill>
                          <a:schemeClr val="tx1">
                            <a:lumMod val="95000"/>
                            <a:lumOff val="5000"/>
                          </a:schemeClr>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algn="ctr"/>
                      <a:r>
                        <a:rPr lang="es-ES" sz="1800" dirty="0">
                          <a:solidFill>
                            <a:schemeClr val="tx1">
                              <a:lumMod val="95000"/>
                              <a:lumOff val="5000"/>
                            </a:schemeClr>
                          </a:solidFill>
                          <a:latin typeface="+mn-lt"/>
                        </a:rPr>
                        <a:t>Flexibilidad en la incorporación de socios o inversionistas, responsabilidad limitada, estructura adaptable. Ideal para startups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r>
                        <a:rPr lang="es-ES" sz="1800" dirty="0">
                          <a:solidFill>
                            <a:schemeClr val="tx1">
                              <a:lumMod val="95000"/>
                              <a:lumOff val="5000"/>
                            </a:schemeClr>
                          </a:solidFill>
                          <a:latin typeface="+mn-lt"/>
                        </a:rPr>
                        <a:t>Requiere mayor complejidad administrativa y contable, lo que puede aumentar los costos</a:t>
                      </a: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51323076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800" b="1" noProof="0" dirty="0">
                          <a:solidFill>
                            <a:schemeClr val="tx1">
                              <a:lumMod val="95000"/>
                              <a:lumOff val="5000"/>
                            </a:schemeClr>
                          </a:solidFill>
                          <a:latin typeface="+mn-lt"/>
                          <a:ea typeface="Inter" pitchFamily="34" charset="-122"/>
                          <a:cs typeface="Inter" pitchFamily="34" charset="-120"/>
                        </a:rPr>
                        <a:t>Sociedad Anónima (SA)</a:t>
                      </a:r>
                      <a:endParaRPr lang="es-CL" sz="1800" b="1" noProof="0" dirty="0">
                        <a:solidFill>
                          <a:schemeClr val="tx1">
                            <a:lumMod val="95000"/>
                            <a:lumOff val="5000"/>
                          </a:schemeClr>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9D3D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noProof="0" dirty="0">
                          <a:solidFill>
                            <a:schemeClr val="tx1">
                              <a:lumMod val="95000"/>
                              <a:lumOff val="5000"/>
                            </a:schemeClr>
                          </a:solidFill>
                          <a:latin typeface="+mn-lt"/>
                          <a:ea typeface="Inter" pitchFamily="34" charset="-122"/>
                          <a:cs typeface="Inter" pitchFamily="34" charset="-120"/>
                        </a:rPr>
                        <a:t>Ideal para empresas con proyecciones de crecimiento a gran escala, acceso a financiamiento a través de la emisión de acciones, adecuada para operar a nivel internacional y proteger propiedad intelectual.</a:t>
                      </a:r>
                      <a:endParaRPr lang="es-CL" sz="1800" noProof="0" dirty="0">
                        <a:solidFill>
                          <a:schemeClr val="tx1">
                            <a:lumMod val="95000"/>
                            <a:lumOff val="5000"/>
                          </a:schemeClr>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noProof="0" dirty="0">
                          <a:solidFill>
                            <a:schemeClr val="tx1">
                              <a:lumMod val="95000"/>
                              <a:lumOff val="5000"/>
                            </a:schemeClr>
                          </a:solidFill>
                          <a:latin typeface="+mn-lt"/>
                          <a:ea typeface="Inter" pitchFamily="34" charset="-122"/>
                          <a:cs typeface="Inter" pitchFamily="34" charset="-120"/>
                        </a:rPr>
                        <a:t>Requiere mayor formalidad y costos administrativos, estructura rígida en comparación con otras formas de sociedad.</a:t>
                      </a:r>
                      <a:endParaRPr lang="es-CL" sz="1800" noProof="0" dirty="0">
                        <a:solidFill>
                          <a:schemeClr val="tx1">
                            <a:lumMod val="95000"/>
                            <a:lumOff val="5000"/>
                          </a:schemeClr>
                        </a:solidFill>
                        <a:latin typeface="+mn-lt"/>
                      </a:endParaRPr>
                    </a:p>
                  </a:txBody>
                  <a:tcPr anchor="ctr">
                    <a:lnL w="9525" cap="flat" cmpd="sng" algn="ctr">
                      <a:solidFill>
                        <a:schemeClr val="bg2">
                          <a:lumMod val="75000"/>
                        </a:schemeClr>
                      </a:solidFill>
                      <a:prstDash val="solid"/>
                      <a:round/>
                      <a:headEnd type="none" w="med" len="med"/>
                      <a:tailEnd type="none" w="med" len="med"/>
                    </a:lnL>
                    <a:lnR w="9525" cap="flat" cmpd="sng" algn="ctr">
                      <a:solidFill>
                        <a:schemeClr val="bg2">
                          <a:lumMod val="75000"/>
                        </a:schemeClr>
                      </a:solidFill>
                      <a:prstDash val="solid"/>
                      <a:round/>
                      <a:headEnd type="none" w="med" len="med"/>
                      <a:tailEnd type="none" w="med" len="med"/>
                    </a:lnR>
                    <a:lnT w="9525" cap="flat" cmpd="sng" algn="ctr">
                      <a:solidFill>
                        <a:schemeClr val="bg2">
                          <a:lumMod val="75000"/>
                        </a:schemeClr>
                      </a:solidFill>
                      <a:prstDash val="solid"/>
                      <a:round/>
                      <a:headEnd type="none" w="med" len="med"/>
                      <a:tailEnd type="none" w="med" len="med"/>
                    </a:lnT>
                    <a:lnB w="9525"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502968385"/>
                  </a:ext>
                </a:extLst>
              </a:tr>
            </a:tbl>
          </a:graphicData>
        </a:graphic>
      </p:graphicFrame>
    </p:spTree>
    <p:custDataLst>
      <p:tags r:id="rId1"/>
    </p:custDataLst>
    <p:extLst>
      <p:ext uri="{BB962C8B-B14F-4D97-AF65-F5344CB8AC3E}">
        <p14:creationId xmlns:p14="http://schemas.microsoft.com/office/powerpoint/2010/main" val="720641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8862" y="602868"/>
            <a:ext cx="8458570" cy="630942"/>
          </a:xfrm>
          <a:prstGeom prst="rect">
            <a:avLst/>
          </a:prstGeom>
          <a:noFill/>
        </p:spPr>
        <p:txBody>
          <a:bodyPr wrap="square" rtlCol="0">
            <a:spAutoFit/>
          </a:bodyPr>
          <a:lstStyle/>
          <a:p>
            <a:pPr>
              <a:lnSpc>
                <a:spcPts val="4200"/>
              </a:lnSpc>
            </a:pPr>
            <a:r>
              <a:rPr lang="es-ES" sz="3600" b="1" spc="-100" dirty="0">
                <a:solidFill>
                  <a:srgbClr val="4C4C4B"/>
                </a:solidFill>
              </a:rPr>
              <a:t>Proceso de formalización tradicional</a:t>
            </a:r>
          </a:p>
        </p:txBody>
      </p:sp>
      <p:graphicFrame>
        <p:nvGraphicFramePr>
          <p:cNvPr id="13" name="Diagrama 12">
            <a:extLst>
              <a:ext uri="{FF2B5EF4-FFF2-40B4-BE49-F238E27FC236}">
                <a16:creationId xmlns:a16="http://schemas.microsoft.com/office/drawing/2014/main" id="{BA801A7C-A017-9DF8-623F-D846F48EE546}"/>
              </a:ext>
            </a:extLst>
          </p:cNvPr>
          <p:cNvGraphicFramePr/>
          <p:nvPr>
            <p:extLst>
              <p:ext uri="{D42A27DB-BD31-4B8C-83A1-F6EECF244321}">
                <p14:modId xmlns:p14="http://schemas.microsoft.com/office/powerpoint/2010/main" val="3524037066"/>
              </p:ext>
            </p:extLst>
          </p:nvPr>
        </p:nvGraphicFramePr>
        <p:xfrm>
          <a:off x="786732" y="1597971"/>
          <a:ext cx="10618536"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9741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8861" y="517143"/>
            <a:ext cx="9745949" cy="1169551"/>
          </a:xfrm>
          <a:prstGeom prst="rect">
            <a:avLst/>
          </a:prstGeom>
          <a:noFill/>
        </p:spPr>
        <p:txBody>
          <a:bodyPr wrap="square" rtlCol="0">
            <a:spAutoFit/>
          </a:bodyPr>
          <a:lstStyle/>
          <a:p>
            <a:pPr>
              <a:lnSpc>
                <a:spcPts val="4200"/>
              </a:lnSpc>
            </a:pPr>
            <a:r>
              <a:rPr lang="es-ES" sz="3600" b="1" spc="-100" dirty="0">
                <a:solidFill>
                  <a:srgbClr val="4C4C4B"/>
                </a:solidFill>
              </a:rPr>
              <a:t>Proceso de formalización simplificado </a:t>
            </a:r>
            <a:r>
              <a:rPr lang="es-ES" sz="3000" b="1" spc="-100" dirty="0">
                <a:solidFill>
                  <a:srgbClr val="4C4C4B"/>
                </a:solidFill>
              </a:rPr>
              <a:t>(Empresa en un Día)</a:t>
            </a:r>
          </a:p>
        </p:txBody>
      </p:sp>
      <p:graphicFrame>
        <p:nvGraphicFramePr>
          <p:cNvPr id="3" name="Diagrama 2">
            <a:extLst>
              <a:ext uri="{FF2B5EF4-FFF2-40B4-BE49-F238E27FC236}">
                <a16:creationId xmlns:a16="http://schemas.microsoft.com/office/drawing/2014/main" id="{E054D5CF-0150-7701-9F7F-8DCCC3DFD680}"/>
              </a:ext>
            </a:extLst>
          </p:cNvPr>
          <p:cNvGraphicFramePr/>
          <p:nvPr>
            <p:extLst>
              <p:ext uri="{D42A27DB-BD31-4B8C-83A1-F6EECF244321}">
                <p14:modId xmlns:p14="http://schemas.microsoft.com/office/powerpoint/2010/main" val="4134437275"/>
              </p:ext>
            </p:extLst>
          </p:nvPr>
        </p:nvGraphicFramePr>
        <p:xfrm>
          <a:off x="1223026" y="1869899"/>
          <a:ext cx="9745948" cy="42614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628572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608CEE2-F302-1847-09AD-C9C090A07400}"/>
              </a:ext>
            </a:extLst>
          </p:cNvPr>
          <p:cNvSpPr txBox="1"/>
          <p:nvPr/>
        </p:nvSpPr>
        <p:spPr>
          <a:xfrm>
            <a:off x="468862" y="578271"/>
            <a:ext cx="7961906" cy="630942"/>
          </a:xfrm>
          <a:prstGeom prst="rect">
            <a:avLst/>
          </a:prstGeom>
          <a:noFill/>
        </p:spPr>
        <p:txBody>
          <a:bodyPr wrap="square" rtlCol="0">
            <a:spAutoFit/>
          </a:bodyPr>
          <a:lstStyle/>
          <a:p>
            <a:pPr>
              <a:lnSpc>
                <a:spcPts val="4200"/>
              </a:lnSpc>
            </a:pPr>
            <a:r>
              <a:rPr lang="es-ES" sz="3600" b="1" spc="-100" dirty="0">
                <a:solidFill>
                  <a:srgbClr val="4C4C4B"/>
                </a:solidFill>
              </a:rPr>
              <a:t>Instrucciones de la actividad</a:t>
            </a:r>
            <a:endParaRPr lang="es-CL" sz="3600" b="1" spc="-100" dirty="0">
              <a:solidFill>
                <a:srgbClr val="4C4C4B"/>
              </a:solidFill>
            </a:endParaRPr>
          </a:p>
        </p:txBody>
      </p:sp>
      <p:sp>
        <p:nvSpPr>
          <p:cNvPr id="8" name="CuadroTexto 7">
            <a:extLst>
              <a:ext uri="{FF2B5EF4-FFF2-40B4-BE49-F238E27FC236}">
                <a16:creationId xmlns:a16="http://schemas.microsoft.com/office/drawing/2014/main" id="{6406ABBA-4C0A-C423-2BD7-5B7708FB4F00}"/>
              </a:ext>
            </a:extLst>
          </p:cNvPr>
          <p:cNvSpPr txBox="1"/>
          <p:nvPr/>
        </p:nvSpPr>
        <p:spPr>
          <a:xfrm>
            <a:off x="468862" y="2589649"/>
            <a:ext cx="11216324" cy="3323987"/>
          </a:xfrm>
          <a:prstGeom prst="rect">
            <a:avLst/>
          </a:prstGeom>
          <a:solidFill>
            <a:srgbClr val="F2F2F2"/>
          </a:solidFill>
        </p:spPr>
        <p:txBody>
          <a:bodyPr wrap="square">
            <a:spAutoFit/>
          </a:bodyPr>
          <a:lstStyle/>
          <a:p>
            <a:pPr algn="just"/>
            <a:r>
              <a:rPr lang="es-ES" sz="1400" dirty="0">
                <a:solidFill>
                  <a:schemeClr val="tx1">
                    <a:lumMod val="95000"/>
                    <a:lumOff val="5000"/>
                  </a:schemeClr>
                </a:solidFill>
              </a:rPr>
              <a:t>"La Buena Mesa" es una empresa familiar situada en Valparaíso, fundada por Ana y Carlos, dos hermanos con una pasión compartida por la cocina gourmet. La empresa se dedica a la producción artesanal de mermeladas, conservas y salsas, utilizando ingredientes locales y orgánicos. Inicialmente, comenzaron vendiendo sus productos en ferias locales y a través de redes sociales, operando de manera informal. Ana se encarga de la producción y desarrollo de productos, mientras que Carlos maneja la comercialización y ventas.</a:t>
            </a:r>
          </a:p>
          <a:p>
            <a:pPr algn="just"/>
            <a:endParaRPr lang="es-ES" sz="1400" dirty="0">
              <a:solidFill>
                <a:schemeClr val="tx1">
                  <a:lumMod val="95000"/>
                  <a:lumOff val="5000"/>
                </a:schemeClr>
              </a:solidFill>
            </a:endParaRPr>
          </a:p>
          <a:p>
            <a:pPr algn="just"/>
            <a:r>
              <a:rPr lang="es-ES" sz="1400" dirty="0">
                <a:solidFill>
                  <a:schemeClr val="tx1">
                    <a:lumMod val="95000"/>
                    <a:lumOff val="5000"/>
                  </a:schemeClr>
                </a:solidFill>
              </a:rPr>
              <a:t>Aunque la demanda ha crecido, Ana y Carlos prefieren mantener el negocio en un tamaño manejable, enfocado en la producción artesanal y en mantener la calidad del producto. No están interesados en expandirse rápidamente ni en incorporar inversionistas externos.</a:t>
            </a:r>
          </a:p>
          <a:p>
            <a:pPr algn="just"/>
            <a:endParaRPr lang="es-ES" sz="1400" dirty="0">
              <a:solidFill>
                <a:schemeClr val="tx1">
                  <a:lumMod val="95000"/>
                  <a:lumOff val="5000"/>
                </a:schemeClr>
              </a:solidFill>
            </a:endParaRPr>
          </a:p>
          <a:p>
            <a:pPr algn="just"/>
            <a:r>
              <a:rPr lang="es-ES" sz="1400" dirty="0">
                <a:solidFill>
                  <a:schemeClr val="tx1">
                    <a:lumMod val="95000"/>
                    <a:lumOff val="5000"/>
                  </a:schemeClr>
                </a:solidFill>
              </a:rPr>
              <a:t>Ana y Carlos desean mantener el control total del negocio dentro de la familia. No planean incorporar más socios y prefieren una estructura que les ofrezca estabilidad y protección patrimonial sin la necesidad de estar abiertos a cambios frecuentes en la estructura empresarial.</a:t>
            </a:r>
          </a:p>
          <a:p>
            <a:pPr algn="just"/>
            <a:r>
              <a:rPr lang="es-ES" sz="1400" dirty="0">
                <a:solidFill>
                  <a:schemeClr val="tx1">
                    <a:lumMod val="95000"/>
                    <a:lumOff val="5000"/>
                  </a:schemeClr>
                </a:solidFill>
              </a:rPr>
              <a:t>Ambos hermanos desean proteger su patrimonio personal, pero no sienten la necesidad de una estructura que les permita una gran flexibilidad para cambiar la composición de la sociedad o para atraer a nuevos socios.</a:t>
            </a:r>
          </a:p>
        </p:txBody>
      </p:sp>
      <p:sp>
        <p:nvSpPr>
          <p:cNvPr id="9" name="Rectángulo: esquinas redondeadas 8">
            <a:extLst>
              <a:ext uri="{FF2B5EF4-FFF2-40B4-BE49-F238E27FC236}">
                <a16:creationId xmlns:a16="http://schemas.microsoft.com/office/drawing/2014/main" id="{36383163-E1B7-911C-ACA5-5AD900CEE16B}"/>
              </a:ext>
            </a:extLst>
          </p:cNvPr>
          <p:cNvSpPr/>
          <p:nvPr/>
        </p:nvSpPr>
        <p:spPr>
          <a:xfrm>
            <a:off x="478371" y="1353279"/>
            <a:ext cx="11216324" cy="560056"/>
          </a:xfrm>
          <a:prstGeom prst="roundRect">
            <a:avLst>
              <a:gd name="adj" fmla="val 9864"/>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rPr>
              <a:t>1. Organizados en equipos, lean analíticamente los siguientes casos.</a:t>
            </a:r>
          </a:p>
        </p:txBody>
      </p:sp>
      <p:sp>
        <p:nvSpPr>
          <p:cNvPr id="20" name="Rectángulo: esquinas redondeadas 19">
            <a:extLst>
              <a:ext uri="{FF2B5EF4-FFF2-40B4-BE49-F238E27FC236}">
                <a16:creationId xmlns:a16="http://schemas.microsoft.com/office/drawing/2014/main" id="{FA488A67-2274-A652-F16C-A104E211B025}"/>
              </a:ext>
            </a:extLst>
          </p:cNvPr>
          <p:cNvSpPr/>
          <p:nvPr/>
        </p:nvSpPr>
        <p:spPr>
          <a:xfrm>
            <a:off x="468862" y="1971252"/>
            <a:ext cx="11216324" cy="472012"/>
          </a:xfrm>
          <a:prstGeom prst="roundRect">
            <a:avLst>
              <a:gd name="adj" fmla="val 8595"/>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solidFill>
                  <a:srgbClr val="4C4C4B"/>
                </a:solidFill>
              </a:rPr>
              <a:t>Caso 1</a:t>
            </a:r>
          </a:p>
        </p:txBody>
      </p:sp>
    </p:spTree>
    <p:custDataLst>
      <p:tags r:id="rId1"/>
    </p:custDataLst>
    <p:extLst>
      <p:ext uri="{BB962C8B-B14F-4D97-AF65-F5344CB8AC3E}">
        <p14:creationId xmlns:p14="http://schemas.microsoft.com/office/powerpoint/2010/main" val="2677525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406ABBA-4C0A-C423-2BD7-5B7708FB4F00}"/>
              </a:ext>
            </a:extLst>
          </p:cNvPr>
          <p:cNvSpPr txBox="1"/>
          <p:nvPr/>
        </p:nvSpPr>
        <p:spPr>
          <a:xfrm>
            <a:off x="487838" y="1326332"/>
            <a:ext cx="11216324" cy="4955203"/>
          </a:xfrm>
          <a:prstGeom prst="rect">
            <a:avLst/>
          </a:prstGeom>
          <a:solidFill>
            <a:srgbClr val="F2F2F2"/>
          </a:solidFill>
        </p:spPr>
        <p:txBody>
          <a:bodyPr wrap="square">
            <a:spAutoFit/>
          </a:bodyPr>
          <a:lstStyle/>
          <a:p>
            <a:pPr algn="just"/>
            <a:r>
              <a:rPr lang="es-ES" sz="1400" dirty="0">
                <a:solidFill>
                  <a:schemeClr val="tx1">
                    <a:lumMod val="95000"/>
                    <a:lumOff val="5000"/>
                  </a:schemeClr>
                </a:solidFill>
              </a:rPr>
              <a:t>"Tech </a:t>
            </a:r>
            <a:r>
              <a:rPr lang="es-ES" sz="1400" dirty="0" err="1">
                <a:solidFill>
                  <a:schemeClr val="tx1">
                    <a:lumMod val="95000"/>
                    <a:lumOff val="5000"/>
                  </a:schemeClr>
                </a:solidFill>
              </a:rPr>
              <a:t>Innovations</a:t>
            </a:r>
            <a:r>
              <a:rPr lang="es-ES" sz="1400" dirty="0">
                <a:solidFill>
                  <a:schemeClr val="tx1">
                    <a:lumMod val="95000"/>
                    <a:lumOff val="5000"/>
                  </a:schemeClr>
                </a:solidFill>
              </a:rPr>
              <a:t>" es una startup tecnológica fundada por tres amigos, Juan, María y Pedro, en Santiago de Chile. La empresa se especializa en el desarrollo de software y aplicaciones móviles personalizadas para pequeñas y medianas empresas (</a:t>
            </a:r>
            <a:r>
              <a:rPr lang="es-ES" sz="1400" dirty="0" err="1">
                <a:solidFill>
                  <a:schemeClr val="tx1">
                    <a:lumMod val="95000"/>
                    <a:lumOff val="5000"/>
                  </a:schemeClr>
                </a:solidFill>
              </a:rPr>
              <a:t>PYMEs</a:t>
            </a:r>
            <a:r>
              <a:rPr lang="es-ES" sz="1400" dirty="0">
                <a:solidFill>
                  <a:schemeClr val="tx1">
                    <a:lumMod val="95000"/>
                    <a:lumOff val="5000"/>
                  </a:schemeClr>
                </a:solidFill>
              </a:rPr>
              <a:t>). Desde su fundación, han desarrollado varias aplicaciones exitosas, lo que les ha permitido operar de manera rentable. Sin embargo, hasta ahora, han operado de manera informal, sin una estructura legal formalizada.</a:t>
            </a:r>
          </a:p>
          <a:p>
            <a:pPr algn="just"/>
            <a:endParaRPr lang="es-ES" sz="1400" dirty="0">
              <a:solidFill>
                <a:schemeClr val="tx1">
                  <a:lumMod val="95000"/>
                  <a:lumOff val="5000"/>
                </a:schemeClr>
              </a:solidFill>
            </a:endParaRPr>
          </a:p>
          <a:p>
            <a:pPr algn="just"/>
            <a:r>
              <a:rPr lang="es-ES" sz="1400" dirty="0">
                <a:solidFill>
                  <a:schemeClr val="tx1">
                    <a:lumMod val="95000"/>
                    <a:lumOff val="5000"/>
                  </a:schemeClr>
                </a:solidFill>
              </a:rPr>
              <a:t>Recientemente, han sido contactados por una empresa multinacional que desea subcontratar parte de su desarrollo de software. Esta alianza potencial implica un contrato a largo plazo que podría significar un crecimiento significativo para la empresa, incluyendo la necesidad de contratar a más desarrolladores y ampliar su infraestructura tecnológica.</a:t>
            </a:r>
          </a:p>
          <a:p>
            <a:pPr algn="just"/>
            <a:endParaRPr lang="es-ES" sz="1400" dirty="0">
              <a:solidFill>
                <a:schemeClr val="tx1">
                  <a:lumMod val="95000"/>
                  <a:lumOff val="5000"/>
                </a:schemeClr>
              </a:solidFill>
            </a:endParaRPr>
          </a:p>
          <a:p>
            <a:pPr algn="just"/>
            <a:r>
              <a:rPr lang="es-ES" sz="1400" dirty="0">
                <a:solidFill>
                  <a:schemeClr val="tx1">
                    <a:lumMod val="95000"/>
                    <a:lumOff val="5000"/>
                  </a:schemeClr>
                </a:solidFill>
              </a:rPr>
              <a:t>Además de los contratos de desarrollo a medida, el equipo está trabajando en el desarrollo de un producto SaaS* propio, que esperan lanzar al mercado en los próximos seis meses. Este producto podría atraer inversionistas interesados en la escalabilidad del modelo de negocio.</a:t>
            </a:r>
          </a:p>
          <a:p>
            <a:pPr algn="just"/>
            <a:endParaRPr lang="es-ES" sz="1400" dirty="0">
              <a:solidFill>
                <a:schemeClr val="tx1">
                  <a:lumMod val="95000"/>
                  <a:lumOff val="5000"/>
                </a:schemeClr>
              </a:solidFill>
            </a:endParaRPr>
          </a:p>
          <a:p>
            <a:pPr algn="just"/>
            <a:r>
              <a:rPr lang="es-ES" sz="1400" dirty="0">
                <a:solidFill>
                  <a:schemeClr val="tx1">
                    <a:lumMod val="95000"/>
                    <a:lumOff val="5000"/>
                  </a:schemeClr>
                </a:solidFill>
              </a:rPr>
              <a:t>Para poder expandir el equipo y acelerar el desarrollo del producto SaaS, Juan, María y Pedro están considerando la posibilidad de buscar inversionistas externos o incorporar un nuevo socio estratégico que aporte capital y experiencia en la industria tecnológica. Para ello, los tres socios tienen roles bien definidos: Juan lidera la tecnología y desarrollo, María maneja el marketing y las ventas y Pedro se encarga de las finanzas y la estrategia de negocio. De esta manera, quieren asegurar que cada socio mantenga un control adecuado de sus áreas, pero también están abiertos a flexibilizar la estructura si eso les permite crecer más rápido.</a:t>
            </a:r>
          </a:p>
          <a:p>
            <a:pPr algn="just"/>
            <a:endParaRPr lang="es-ES" sz="1600" dirty="0">
              <a:solidFill>
                <a:schemeClr val="tx1">
                  <a:lumMod val="95000"/>
                  <a:lumOff val="5000"/>
                </a:schemeClr>
              </a:solidFill>
            </a:endParaRPr>
          </a:p>
          <a:p>
            <a:pPr algn="just"/>
            <a:r>
              <a:rPr lang="es-ES" sz="1200" dirty="0">
                <a:solidFill>
                  <a:schemeClr val="tx1">
                    <a:lumMod val="95000"/>
                    <a:lumOff val="5000"/>
                  </a:schemeClr>
                </a:solidFill>
              </a:rPr>
              <a:t>*</a:t>
            </a:r>
            <a:r>
              <a:rPr lang="es-ES" sz="1200" dirty="0" err="1">
                <a:solidFill>
                  <a:schemeClr val="tx1">
                    <a:lumMod val="95000"/>
                    <a:lumOff val="5000"/>
                  </a:schemeClr>
                </a:solidFill>
              </a:rPr>
              <a:t>Saas</a:t>
            </a:r>
            <a:r>
              <a:rPr lang="es-ES" sz="1200" dirty="0">
                <a:solidFill>
                  <a:schemeClr val="tx1">
                    <a:lumMod val="95000"/>
                    <a:lumOff val="5000"/>
                  </a:schemeClr>
                </a:solidFill>
              </a:rPr>
              <a:t> es un modelo de distribución de software en el cual los usuarios acceden a aplicaciones a través de internet, en lugar de instalarlas en sus propios equipos. El software se aloja en servidores externos, y los usuarios suelen pagar una suscripción mensual o anual para utilizarlo. Este modelo permite a las empresas reducir costos en infraestructura y mantenimiento, y facilita actualizaciones automáticas. Ejemplos comunes de SaaS incluyen aplicaciones como Google </a:t>
            </a:r>
            <a:r>
              <a:rPr lang="es-ES" sz="1200" dirty="0" err="1">
                <a:solidFill>
                  <a:schemeClr val="tx1">
                    <a:lumMod val="95000"/>
                    <a:lumOff val="5000"/>
                  </a:schemeClr>
                </a:solidFill>
              </a:rPr>
              <a:t>Workspace</a:t>
            </a:r>
            <a:r>
              <a:rPr lang="es-ES" sz="1200" dirty="0">
                <a:solidFill>
                  <a:schemeClr val="tx1">
                    <a:lumMod val="95000"/>
                    <a:lumOff val="5000"/>
                  </a:schemeClr>
                </a:solidFill>
              </a:rPr>
              <a:t> o Microsoft 365.</a:t>
            </a:r>
          </a:p>
        </p:txBody>
      </p:sp>
      <p:sp>
        <p:nvSpPr>
          <p:cNvPr id="20" name="Rectángulo: esquinas redondeadas 19">
            <a:extLst>
              <a:ext uri="{FF2B5EF4-FFF2-40B4-BE49-F238E27FC236}">
                <a16:creationId xmlns:a16="http://schemas.microsoft.com/office/drawing/2014/main" id="{FA488A67-2274-A652-F16C-A104E211B025}"/>
              </a:ext>
            </a:extLst>
          </p:cNvPr>
          <p:cNvSpPr/>
          <p:nvPr/>
        </p:nvSpPr>
        <p:spPr>
          <a:xfrm>
            <a:off x="487837" y="767405"/>
            <a:ext cx="11216323" cy="472012"/>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1" dirty="0">
                <a:solidFill>
                  <a:srgbClr val="4C4C4B"/>
                </a:solidFill>
              </a:rPr>
              <a:t>Caso 2</a:t>
            </a:r>
          </a:p>
        </p:txBody>
      </p:sp>
    </p:spTree>
    <p:custDataLst>
      <p:tags r:id="rId1"/>
    </p:custDataLst>
    <p:extLst>
      <p:ext uri="{BB962C8B-B14F-4D97-AF65-F5344CB8AC3E}">
        <p14:creationId xmlns:p14="http://schemas.microsoft.com/office/powerpoint/2010/main" val="40686323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259&quot;/&gt;&lt;/object&gt;&lt;object type=&quot;3&quot; unique_id=&quot;10004&quot;&gt;&lt;property id=&quot;20148&quot; value=&quot;5&quot;/&gt;&lt;property id=&quot;20300&quot; value=&quot;Slide 2 - &amp;quot;Imagen del área: &amp;quot;&quot;/&gt;&lt;property id=&quot;20307&quot; value=&quot;256&quot;/&gt;&lt;/object&gt;&lt;object type=&quot;3&quot; unique_id=&quot;10005&quot;&gt;&lt;property id=&quot;20148&quot; value=&quot;5&quot;/&gt;&lt;property id=&quot;20300&quot; value=&quot;Slide 3&quot;/&gt;&lt;property id=&quot;20307&quot; value=&quot;257&quot;/&gt;&lt;/object&gt;&lt;object type=&quot;3&quot; unique_id=&quot;10037&quot;&gt;&lt;property id=&quot;20148&quot; value=&quot;5&quot;/&gt;&lt;property id=&quot;20300&quot; value=&quot;Slide 4&quot;/&gt;&lt;property id=&quot;20307&quot; value=&quot;272&quot;/&gt;&lt;/object&gt;&lt;object type=&quot;3&quot; unique_id=&quot;10038&quot;&gt;&lt;property id=&quot;20148&quot; value=&quot;5&quot;/&gt;&lt;property id=&quot;20300&quot; value=&quot;Slide 5&quot;/&gt;&lt;property id=&quot;20307&quot; value=&quot;273&quot;/&gt;&lt;/object&gt;&lt;object type=&quot;3&quot; unique_id=&quot;10040&quot;&gt;&lt;property id=&quot;20148&quot; value=&quot;5&quot;/&gt;&lt;property id=&quot;20300&quot; value=&quot;Slide 6&quot;/&gt;&lt;property id=&quot;20307&quot; value=&quot;275&quot;/&gt;&lt;/object&gt;&lt;object type=&quot;3&quot; unique_id=&quot;10041&quot;&gt;&lt;property id=&quot;20148&quot; value=&quot;5&quot;/&gt;&lt;property id=&quot;20300&quot; value=&quot;Slide 7&quot;/&gt;&lt;property id=&quot;20307&quot; value=&quot;276&quot;/&gt;&lt;/object&gt;&lt;object type=&quot;3&quot; unique_id=&quot;10042&quot;&gt;&lt;property id=&quot;20148&quot; value=&quot;5&quot;/&gt;&lt;property id=&quot;20300&quot; value=&quot;Slide 8&quot;/&gt;&lt;property id=&quot;20307&quot; value=&quot;277&quot;/&gt;&lt;/object&gt;&lt;object type=&quot;3&quot; unique_id=&quot;10043&quot;&gt;&lt;property id=&quot;20148&quot; value=&quot;5&quot;/&gt;&lt;property id=&quot;20300&quot; value=&quot;Slide 9&quot;/&gt;&lt;property id=&quot;20307&quot; value=&quot;278&quot;/&gt;&lt;/object&gt;&lt;/object&gt;&lt;object type=&quot;8&quot; unique_id=&quot;10036&quot;&gt;&lt;/object&gt;&lt;/object&gt;&lt;/database&gt;"/>
  <p:tag name="ISPRING_RESOURCE_PATHS_HASH_2" val="1933ecc77434f7b503cf04551c7c48f9251615c"/>
  <p:tag name="SECTOMILLISECCONVERTED" val="1"/>
  <p:tag name="ARTICULATE_DESIGN_ID_TEMA DE OFFICE" val="3syLwzZ5"/>
  <p:tag name="ARTICULATE_DESIGN_ID_1_TEMA DE OFFICE" val="BoktJMPA"/>
  <p:tag name="ARTICULATE_SLIDE_THUMBNAIL_REFRESH" val="1"/>
  <p:tag name="ARTICULATE_SLIDE_COUNT" val="2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74cf84-b68a-4fc7-8de0-cfaceb33d913">
      <Terms xmlns="http://schemas.microsoft.com/office/infopath/2007/PartnerControls"/>
    </lcf76f155ced4ddcb4097134ff3c332f>
    <TaxCatchAll xmlns="23344052-d9a3-4b36-9edb-0ae78bbc270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5C769AF688804C4DB5ADCC9FCA47D5E1" ma:contentTypeVersion="15" ma:contentTypeDescription="Crear nuevo documento." ma:contentTypeScope="" ma:versionID="afc2f58a040dce7a5d664b2bb6187e41">
  <xsd:schema xmlns:xsd="http://www.w3.org/2001/XMLSchema" xmlns:xs="http://www.w3.org/2001/XMLSchema" xmlns:p="http://schemas.microsoft.com/office/2006/metadata/properties" xmlns:ns2="1374cf84-b68a-4fc7-8de0-cfaceb33d913" xmlns:ns3="23344052-d9a3-4b36-9edb-0ae78bbc2704" targetNamespace="http://schemas.microsoft.com/office/2006/metadata/properties" ma:root="true" ma:fieldsID="fd5b3966c31fb8ccf8bc9ce2f56ed533" ns2:_="" ns3:_="">
    <xsd:import namespace="1374cf84-b68a-4fc7-8de0-cfaceb33d913"/>
    <xsd:import namespace="23344052-d9a3-4b36-9edb-0ae78bbc270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4cf84-b68a-4fc7-8de0-cfaceb33d9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Etiquetas de imagen" ma:readOnly="false" ma:fieldId="{5cf76f15-5ced-4ddc-b409-7134ff3c332f}" ma:taxonomyMulti="true" ma:sspId="daa6bfef-be34-4cf6-a2a3-f19fab1f613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344052-d9a3-4b36-9edb-0ae78bbc270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5" nillable="true" ma:displayName="Taxonomy Catch All Column" ma:hidden="true" ma:list="{560f1ad2-9b62-4242-aa04-16bc477939e8}" ma:internalName="TaxCatchAll" ma:showField="CatchAllData" ma:web="23344052-d9a3-4b36-9edb-0ae78bbc27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D0E20C-8FC3-42E9-871D-10AE7F3AB1A3}">
  <ds:schemaRefs>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purl.org/dc/elements/1.1/"/>
    <ds:schemaRef ds:uri="a150fe00-1c53-46dc-80fb-b2dbdb01b085"/>
    <ds:schemaRef ds:uri="http://schemas.microsoft.com/office/infopath/2007/PartnerControls"/>
    <ds:schemaRef ds:uri="http://schemas.openxmlformats.org/package/2006/metadata/core-properties"/>
    <ds:schemaRef ds:uri="1374cf84-b68a-4fc7-8de0-cfaceb33d913"/>
    <ds:schemaRef ds:uri="23344052-d9a3-4b36-9edb-0ae78bbc2704"/>
  </ds:schemaRefs>
</ds:datastoreItem>
</file>

<file path=customXml/itemProps2.xml><?xml version="1.0" encoding="utf-8"?>
<ds:datastoreItem xmlns:ds="http://schemas.openxmlformats.org/officeDocument/2006/customXml" ds:itemID="{C6C0EDAD-A38C-494D-92D8-2800989D5E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4cf84-b68a-4fc7-8de0-cfaceb33d913"/>
    <ds:schemaRef ds:uri="23344052-d9a3-4b36-9edb-0ae78bbc27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C555BA-E16C-4AAE-BDD1-D364A5C947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4214</TotalTime>
  <Words>2465</Words>
  <Application>Microsoft Office PowerPoint</Application>
  <PresentationFormat>Panorámica</PresentationFormat>
  <Paragraphs>237</Paragraphs>
  <Slides>25</Slides>
  <Notes>22</Notes>
  <HiddenSlides>0</HiddenSlides>
  <MMClips>1</MMClips>
  <ScaleCrop>false</ScaleCrop>
  <HeadingPairs>
    <vt:vector size="4" baseType="variant">
      <vt:variant>
        <vt:lpstr>Tema</vt:lpstr>
      </vt:variant>
      <vt:variant>
        <vt:i4>2</vt:i4>
      </vt:variant>
      <vt:variant>
        <vt:lpstr>Títulos de diapositiva</vt:lpstr>
      </vt:variant>
      <vt:variant>
        <vt:i4>25</vt:i4>
      </vt:variant>
    </vt:vector>
  </HeadingPairs>
  <TitlesOfParts>
    <vt:vector size="27" baseType="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material de profundización ppt</dc:title>
  <dc:creator>Paula Cruzat Castillo</dc:creator>
  <cp:lastModifiedBy>Javiera Leiva Sepúlveda</cp:lastModifiedBy>
  <cp:revision>162</cp:revision>
  <dcterms:created xsi:type="dcterms:W3CDTF">2014-11-27T14:42:24Z</dcterms:created>
  <dcterms:modified xsi:type="dcterms:W3CDTF">2024-09-23T19:53:03Z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0x0101005C769AF688804C4DB5ADCC9FCA47D5E1</vt:lpwstr>
  </property>
  <property fmtid="{D5CDD505-2E9C-101B-9397-08002B2CF9AE}" pid="3" name="ArticulateGUID">
    <vt:lpwstr>6C42F6CE-6CB3-4623-A9E9-1696E5F9EC4F</vt:lpwstr>
  </property>
  <property fmtid="{D5CDD505-2E9C-101B-9397-08002B2CF9AE}" pid="4" name="ArticulatePath">
    <vt:lpwstr>https://inacapcl-my.sharepoint.com/personal/ngarces_inacap_cl/Documents/Escritorio/CGGIO3_U4_S15_CS1/CGGIO3_U4_S15_CS1</vt:lpwstr>
  </property>
</Properties>
</file>